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9" r:id="rId2"/>
    <p:sldMasterId id="2147483749" r:id="rId3"/>
  </p:sldMasterIdLst>
  <p:notesMasterIdLst>
    <p:notesMasterId r:id="rId13"/>
  </p:notesMasterIdLst>
  <p:handoutMasterIdLst>
    <p:handoutMasterId r:id="rId14"/>
  </p:handoutMasterIdLst>
  <p:sldIdLst>
    <p:sldId id="12615" r:id="rId4"/>
    <p:sldId id="12616" r:id="rId5"/>
    <p:sldId id="2147377231" r:id="rId6"/>
    <p:sldId id="5860" r:id="rId7"/>
    <p:sldId id="11918" r:id="rId8"/>
    <p:sldId id="2147380784" r:id="rId9"/>
    <p:sldId id="2147380788" r:id="rId10"/>
    <p:sldId id="2147380901" r:id="rId11"/>
    <p:sldId id="2147380899" r:id="rId1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ra M. Yassin" initials="YMY" lastIdx="3" clrIdx="0">
    <p:extLst>
      <p:ext uri="{19B8F6BF-5375-455C-9EA6-DF929625EA0E}">
        <p15:presenceInfo xmlns:p15="http://schemas.microsoft.com/office/powerpoint/2012/main" userId="S-1-5-21-1262527252-1741299384-2742646464-8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2799"/>
    <a:srgbClr val="7030A0"/>
    <a:srgbClr val="F2F7FC"/>
    <a:srgbClr val="00B8ED"/>
    <a:srgbClr val="F2C1DD"/>
    <a:srgbClr val="00B0E1"/>
    <a:srgbClr val="7D49C7"/>
    <a:srgbClr val="475FAB"/>
    <a:srgbClr val="1E21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02D6F-3D5D-427F-9F07-605414D8CC2D}" v="1" dt="2024-09-26T15:55:46.2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39E352-C122-90F1-96B9-95A939E719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363699-E587-1A5A-82BD-C421C70548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F61F30-A459-466D-8C63-349D158D63E3}" type="datetimeFigureOut">
              <a:rPr lang="en-US" smtClean="0"/>
              <a:t>10/5/24</a:t>
            </a:fld>
            <a:endParaRPr lang="en-US"/>
          </a:p>
        </p:txBody>
      </p:sp>
      <p:sp>
        <p:nvSpPr>
          <p:cNvPr id="4" name="Footer Placeholder 3">
            <a:extLst>
              <a:ext uri="{FF2B5EF4-FFF2-40B4-BE49-F238E27FC236}">
                <a16:creationId xmlns:a16="http://schemas.microsoft.com/office/drawing/2014/main" id="{07802E72-DE5F-2E5D-1FBD-3CA06C93CC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EA349A-9930-1C2C-E693-43E3C779E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B9F0A4-6472-4023-AD5C-C5B1295D281E}" type="slidenum">
              <a:rPr lang="en-US" smtClean="0"/>
              <a:t>‹#›</a:t>
            </a:fld>
            <a:endParaRPr lang="en-US"/>
          </a:p>
        </p:txBody>
      </p:sp>
    </p:spTree>
    <p:extLst>
      <p:ext uri="{BB962C8B-B14F-4D97-AF65-F5344CB8AC3E}">
        <p14:creationId xmlns:p14="http://schemas.microsoft.com/office/powerpoint/2010/main" val="353304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7982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15.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sv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30.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16.xml"/><Relationship Id="rId5" Type="http://schemas.openxmlformats.org/officeDocument/2006/relationships/image" Target="../media/image38.emf"/><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slideMaster" Target="../slideMasters/slideMaster3.xml"/><Relationship Id="rId1" Type="http://schemas.openxmlformats.org/officeDocument/2006/relationships/tags" Target="../tags/tag1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A7B11B-2BB7-DAEE-208A-9C9159860A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الشريحة الاساسية">
    <p:spTree>
      <p:nvGrpSpPr>
        <p:cNvPr id="1" name=""/>
        <p:cNvGrpSpPr/>
        <p:nvPr/>
      </p:nvGrpSpPr>
      <p:grpSpPr>
        <a:xfrm>
          <a:off x="0" y="0"/>
          <a:ext cx="0" cy="0"/>
          <a:chOff x="0" y="0"/>
          <a:chExt cx="0" cy="0"/>
        </a:xfrm>
      </p:grpSpPr>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bg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bg1"/>
              </a:solidFill>
              <a:latin typeface="Sakkal Majalla" panose="02000000000000000000" pitchFamily="2" charset="-78"/>
              <a:cs typeface="Sakkal Majalla" panose="02000000000000000000" pitchFamily="2" charset="-78"/>
            </a:endParaRPr>
          </a:p>
        </p:txBody>
      </p:sp>
      <p:pic>
        <p:nvPicPr>
          <p:cNvPr id="71" name="Picture 70">
            <a:extLst>
              <a:ext uri="{FF2B5EF4-FFF2-40B4-BE49-F238E27FC236}">
                <a16:creationId xmlns:a16="http://schemas.microsoft.com/office/drawing/2014/main" id="{A22B7A77-0B08-E514-B68A-F27A7DEF3F78}"/>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l="35508" r="35832"/>
          <a:stretch/>
        </p:blipFill>
        <p:spPr>
          <a:xfrm>
            <a:off x="-101600" y="0"/>
            <a:ext cx="3494176" cy="6858000"/>
          </a:xfrm>
          <a:prstGeom prst="rect">
            <a:avLst/>
          </a:prstGeom>
        </p:spPr>
      </p:pic>
    </p:spTree>
    <p:custDataLst>
      <p:tags r:id="rId1"/>
    </p:custDataLst>
    <p:extLst>
      <p:ext uri="{BB962C8B-B14F-4D97-AF65-F5344CB8AC3E}">
        <p14:creationId xmlns:p14="http://schemas.microsoft.com/office/powerpoint/2010/main" val="213081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الشريحة الاساسية">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4488B232-B405-C3BE-FFD9-08E992739F38}"/>
              </a:ext>
            </a:extLst>
          </p:cNvPr>
          <p:cNvSpPr>
            <a:spLocks noGrp="1"/>
          </p:cNvSpPr>
          <p:nvPr>
            <p:ph type="body" sz="quarter" idx="11" hasCustomPrompt="1"/>
          </p:nvPr>
        </p:nvSpPr>
        <p:spPr>
          <a:xfrm>
            <a:off x="334784" y="551915"/>
            <a:ext cx="9338273" cy="584771"/>
          </a:xfrm>
          <a:ln w="12700">
            <a:miter lim="400000"/>
          </a:ln>
        </p:spPr>
        <p:txBody>
          <a:bodyPr lIns="0" tIns="0" rIns="0" bIns="0" anchor="ctr" anchorCtr="0">
            <a:noAutofit/>
          </a:bodyPr>
          <a:lstStyle>
            <a:lvl1pPr marL="249088" marR="0" indent="-90900" algn="l" defTabSz="914400" rtl="0"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7" name="Picture 6">
            <a:extLst>
              <a:ext uri="{FF2B5EF4-FFF2-40B4-BE49-F238E27FC236}">
                <a16:creationId xmlns:a16="http://schemas.microsoft.com/office/drawing/2014/main" id="{507E336E-8292-44B4-BC48-E927AA5738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616" y="0"/>
            <a:ext cx="6108700" cy="139700"/>
          </a:xfrm>
          <a:prstGeom prst="rect">
            <a:avLst/>
          </a:prstGeom>
        </p:spPr>
      </p:pic>
      <p:pic>
        <p:nvPicPr>
          <p:cNvPr id="10" name="Picture 9">
            <a:extLst>
              <a:ext uri="{FF2B5EF4-FFF2-40B4-BE49-F238E27FC236}">
                <a16:creationId xmlns:a16="http://schemas.microsoft.com/office/drawing/2014/main" id="{D78F9C1E-9D39-F23A-92E9-A2F7210E39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72642" y="286240"/>
            <a:ext cx="412145" cy="515181"/>
          </a:xfrm>
          <a:prstGeom prst="rect">
            <a:avLst/>
          </a:prstGeom>
        </p:spPr>
      </p:pic>
      <p:pic>
        <p:nvPicPr>
          <p:cNvPr id="11" name="Picture 10">
            <a:extLst>
              <a:ext uri="{FF2B5EF4-FFF2-40B4-BE49-F238E27FC236}">
                <a16:creationId xmlns:a16="http://schemas.microsoft.com/office/drawing/2014/main" id="{AEF5263E-96D0-2723-8D0C-3E1538CA3E1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66409" y="6335585"/>
            <a:ext cx="12059183" cy="364288"/>
          </a:xfrm>
          <a:prstGeom prst="rect">
            <a:avLst/>
          </a:prstGeom>
        </p:spPr>
      </p:pic>
      <p:sp>
        <p:nvSpPr>
          <p:cNvPr id="12" name="TextBox 2">
            <a:extLst>
              <a:ext uri="{FF2B5EF4-FFF2-40B4-BE49-F238E27FC236}">
                <a16:creationId xmlns:a16="http://schemas.microsoft.com/office/drawing/2014/main" id="{7BFE65AF-1D84-DEFE-E19E-9FA9F4DD2503}"/>
              </a:ext>
            </a:extLst>
          </p:cNvPr>
          <p:cNvSpPr txBox="1"/>
          <p:nvPr userDrawn="1"/>
        </p:nvSpPr>
        <p:spPr>
          <a:xfrm flipH="1">
            <a:off x="11315611" y="6335585"/>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69241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624262" y="551915"/>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13" name="Picture 12">
            <a:extLst>
              <a:ext uri="{FF2B5EF4-FFF2-40B4-BE49-F238E27FC236}">
                <a16:creationId xmlns:a16="http://schemas.microsoft.com/office/drawing/2014/main" id="{0F863674-2077-8449-7911-0137BEAA8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0185" y="0"/>
            <a:ext cx="6108700" cy="139700"/>
          </a:xfrm>
          <a:prstGeom prst="rect">
            <a:avLst/>
          </a:prstGeom>
        </p:spPr>
      </p:pic>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pic>
        <p:nvPicPr>
          <p:cNvPr id="19" name="Picture 18">
            <a:extLst>
              <a:ext uri="{FF2B5EF4-FFF2-40B4-BE49-F238E27FC236}">
                <a16:creationId xmlns:a16="http://schemas.microsoft.com/office/drawing/2014/main" id="{568050E9-54AB-8109-7D39-10B93C424F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409" y="6335585"/>
            <a:ext cx="12059183" cy="364288"/>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pic>
        <p:nvPicPr>
          <p:cNvPr id="2" name="Graphic 1">
            <a:extLst>
              <a:ext uri="{FF2B5EF4-FFF2-40B4-BE49-F238E27FC236}">
                <a16:creationId xmlns:a16="http://schemas.microsoft.com/office/drawing/2014/main" id="{83304B4A-873E-0EBC-3E74-2DA12774B8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5220" y="1079852"/>
            <a:ext cx="11621558" cy="4882580"/>
          </a:xfrm>
          <a:prstGeom prst="rect">
            <a:avLst/>
          </a:prstGeom>
        </p:spPr>
      </p:pic>
    </p:spTree>
    <p:custDataLst>
      <p:tags r:id="rId1"/>
    </p:custDataLst>
    <p:extLst>
      <p:ext uri="{BB962C8B-B14F-4D97-AF65-F5344CB8AC3E}">
        <p14:creationId xmlns:p14="http://schemas.microsoft.com/office/powerpoint/2010/main" val="265775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488D0-946B-8562-D51A-5E2729BB589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369121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22038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9210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67691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860227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1344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Light" panose="020B0303020203050203" pitchFamily="34" charset="-78"/>
                <a:cs typeface="DIN Next LT Arabic Light" panose="020B0303020203050203" pitchFamily="34" charset="-78"/>
              </a:rPr>
              <a:t>مستقبل رقمي بطموح وطني</a:t>
            </a:r>
            <a:endParaRPr lang="en-US" sz="900">
              <a:solidFill>
                <a:schemeClr val="accent2"/>
              </a:solidFill>
              <a:latin typeface="DIN Next LT Arabic Light" panose="020B0303020203050203" pitchFamily="34" charset="-78"/>
              <a:cs typeface="DIN Next LT Arabic Light" panose="020B0303020203050203" pitchFamily="34" charset="-78"/>
            </a:endParaRPr>
          </a:p>
        </p:txBody>
      </p:sp>
      <p:pic>
        <p:nvPicPr>
          <p:cNvPr id="4" name="Picture 3">
            <a:extLst>
              <a:ext uri="{FF2B5EF4-FFF2-40B4-BE49-F238E27FC236}">
                <a16:creationId xmlns:a16="http://schemas.microsoft.com/office/drawing/2014/main" id="{382F393B-097D-479A-508A-A372666936BF}"/>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544227" y="299493"/>
            <a:ext cx="1326314" cy="422883"/>
          </a:xfrm>
          <a:prstGeom prst="rect">
            <a:avLst/>
          </a:prstGeom>
        </p:spPr>
      </p:pic>
    </p:spTree>
    <p:custDataLst>
      <p:tags r:id="rId1"/>
    </p:custDataLst>
    <p:extLst>
      <p:ext uri="{BB962C8B-B14F-4D97-AF65-F5344CB8AC3E}">
        <p14:creationId xmlns:p14="http://schemas.microsoft.com/office/powerpoint/2010/main" val="200531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3859" y="858533"/>
            <a:ext cx="2609941" cy="832155"/>
          </a:xfrm>
          <a:prstGeom prst="rect">
            <a:avLst/>
          </a:prstGeom>
        </p:spPr>
      </p:pic>
    </p:spTree>
    <p:extLst>
      <p:ext uri="{BB962C8B-B14F-4D97-AF65-F5344CB8AC3E}">
        <p14:creationId xmlns:p14="http://schemas.microsoft.com/office/powerpoint/2010/main" val="366259400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 y="0"/>
            <a:ext cx="12192133" cy="6858000"/>
          </a:xfrm>
          <a:prstGeom prst="rect">
            <a:avLst/>
          </a:prstGeom>
        </p:spPr>
      </p:pic>
    </p:spTree>
    <p:extLst>
      <p:ext uri="{BB962C8B-B14F-4D97-AF65-F5344CB8AC3E}">
        <p14:creationId xmlns:p14="http://schemas.microsoft.com/office/powerpoint/2010/main" val="34952906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latin typeface="DIN Next LT Arabic Light" panose="020B0303020203050203" pitchFamily="34" charset="-78"/>
                <a:cs typeface="DIN Next LT Arabic Light" panose="020B0303020203050203" pitchFamily="34" charset="-78"/>
              </a:rPr>
              <a:t>مستقبل رقمي بطموح وطني</a:t>
            </a:r>
            <a:endParaRPr lang="en-US" sz="1000">
              <a:solidFill>
                <a:schemeClr val="accent3"/>
              </a:solidFill>
              <a:latin typeface="DIN Next LT Arabic Light" panose="020B0303020203050203" pitchFamily="34" charset="-78"/>
              <a:cs typeface="DIN Next LT Arabic Light" panose="020B0303020203050203" pitchFamily="34" charset="-78"/>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3356465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الشريحة الاساسية">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B964421-D546-4FCF-7AFC-6D84A5B440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7" y="113737"/>
            <a:ext cx="9338273" cy="442052"/>
          </a:xfrm>
          <a:ln w="12700">
            <a:miter lim="400000"/>
          </a:ln>
        </p:spPr>
        <p:txBody>
          <a:bodyPr lIns="0" tIns="0" rIns="0" bIns="0" anchor="ctr" anchorCtr="0">
            <a:noAutofit/>
          </a:bodyPr>
          <a:lstStyle>
            <a:lvl1pPr marL="202384" marR="0" indent="-73856" algn="r" defTabSz="742950" rtl="1" fontAlgn="auto" latinLnBrk="0" hangingPunct="1">
              <a:lnSpc>
                <a:spcPct val="90000"/>
              </a:lnSpc>
              <a:spcBef>
                <a:spcPts val="0"/>
              </a:spcBef>
              <a:spcAft>
                <a:spcPts val="0"/>
              </a:spcAft>
              <a:buClrTx/>
              <a:buSzPct val="100000"/>
              <a:buFont typeface="Arial"/>
              <a:buNone/>
              <a:tabLst/>
              <a:defRPr kumimoji="0" lang="en-US" sz="1200" b="1" i="0" u="none" strike="noStrike"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465634" lvl="0" indent="-278606"/>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512830" y="6379658"/>
            <a:ext cx="503335" cy="230832"/>
          </a:xfrm>
          <a:prstGeom prst="rect">
            <a:avLst/>
          </a:prstGeom>
          <a:noFill/>
        </p:spPr>
        <p:txBody>
          <a:bodyPr wrap="square" rtlCol="0">
            <a:spAutoFit/>
          </a:bodyPr>
          <a:lstStyle/>
          <a:p>
            <a:pPr marL="0" algn="ctr" defTabSz="309538" rtl="1" eaLnBrk="1" latinLnBrk="0" hangingPunct="1"/>
            <a:fld id="{056CDBF2-DE0E-B84F-8A7C-8D6402511B30}" type="slidenum">
              <a:rPr lang="en-US" sz="900" b="1" smtClean="0">
                <a:solidFill>
                  <a:schemeClr val="bg1"/>
                </a:solidFill>
                <a:latin typeface="Tajawal" panose="00000500000000000000" pitchFamily="2" charset="-78"/>
                <a:cs typeface="Tajawal" panose="00000500000000000000" pitchFamily="2" charset="-78"/>
              </a:rPr>
              <a:pPr marL="0" algn="ctr" defTabSz="309538" rtl="1" eaLnBrk="1" latinLnBrk="0" hangingPunct="1"/>
              <a:t>‹#›</a:t>
            </a:fld>
            <a:endParaRPr lang="en-US" sz="900" b="1">
              <a:solidFill>
                <a:schemeClr val="bg1"/>
              </a:solidFill>
              <a:latin typeface="Tajawal" panose="00000500000000000000" pitchFamily="2" charset="-78"/>
              <a:cs typeface="Tajawal" panose="00000500000000000000" pitchFamily="2" charset="-78"/>
            </a:endParaRPr>
          </a:p>
        </p:txBody>
      </p:sp>
      <p:sp>
        <p:nvSpPr>
          <p:cNvPr id="14" name="Text Placeholder 13">
            <a:extLst>
              <a:ext uri="{FF2B5EF4-FFF2-40B4-BE49-F238E27FC236}">
                <a16:creationId xmlns:a16="http://schemas.microsoft.com/office/drawing/2014/main" id="{7B050401-579F-4639-8E9B-F349D1424F64}"/>
              </a:ext>
            </a:extLst>
          </p:cNvPr>
          <p:cNvSpPr>
            <a:spLocks noGrp="1"/>
          </p:cNvSpPr>
          <p:nvPr>
            <p:ph type="body" sz="quarter" idx="13"/>
          </p:nvPr>
        </p:nvSpPr>
        <p:spPr>
          <a:xfrm>
            <a:off x="395288" y="760289"/>
            <a:ext cx="11511490" cy="5573020"/>
          </a:xfrm>
        </p:spPr>
        <p:txBody>
          <a:bodyPr>
            <a:normAutofit/>
          </a:bodyPr>
          <a:lstStyle>
            <a:lvl1pPr marL="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1pPr>
            <a:lvl2pPr marL="37147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2pPr>
            <a:lvl3pPr marL="74295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3pPr>
            <a:lvl4pPr marL="111442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4pPr>
            <a:lvl5pPr marL="148590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73B34CC1-E0B9-49B4-9F1E-AE291485E987}"/>
              </a:ext>
            </a:extLst>
          </p:cNvPr>
          <p:cNvSpPr txBox="1"/>
          <p:nvPr userDrawn="1"/>
        </p:nvSpPr>
        <p:spPr>
          <a:xfrm>
            <a:off x="8363343" y="6495075"/>
            <a:ext cx="3543435" cy="320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742950" rtl="1" eaLnBrk="1" fontAlgn="auto" latinLnBrk="0" hangingPunct="1">
              <a:lnSpc>
                <a:spcPct val="80000"/>
              </a:lnSpc>
              <a:spcBef>
                <a:spcPts val="0"/>
              </a:spcBef>
              <a:spcAft>
                <a:spcPts val="0"/>
              </a:spcAft>
              <a:buClrTx/>
              <a:buSzPct val="100000"/>
              <a:buFont typeface="Arial"/>
              <a:buNone/>
              <a:tabLst/>
              <a:defRPr/>
            </a:pPr>
            <a:r>
              <a:rPr kumimoji="0" lang="ar-SA" sz="900" b="1" i="0" u="none" strike="noStrike" kern="0" cap="none" spc="0" normalizeH="0" baseline="0" noProof="0">
                <a:ln>
                  <a:noFill/>
                </a:ln>
                <a:solidFill>
                  <a:schemeClr val="bg1">
                    <a:lumMod val="65000"/>
                  </a:schemeClr>
                </a:solidFill>
                <a:effectLst/>
                <a:uLnTx/>
                <a:uFillTx/>
                <a:latin typeface="Tajawal" panose="00000500000000000000" pitchFamily="2" charset="-78"/>
                <a:ea typeface="Calibri"/>
                <a:cs typeface="Tajawal" panose="00000500000000000000" pitchFamily="2" charset="-78"/>
                <a:sym typeface="Calibri"/>
              </a:rPr>
              <a:t>مشروع تطوير وإطلاق منصة متكاملة لإدارة الاستراتيجية ومؤشرات الأداء والمشاريع</a:t>
            </a:r>
          </a:p>
        </p:txBody>
      </p:sp>
    </p:spTree>
    <p:custDataLst>
      <p:tags r:id="rId1"/>
    </p:custDataLst>
    <p:extLst>
      <p:ext uri="{BB962C8B-B14F-4D97-AF65-F5344CB8AC3E}">
        <p14:creationId xmlns:p14="http://schemas.microsoft.com/office/powerpoint/2010/main" val="301107471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kern="1200" cap="none" spc="0" normalizeH="0" baseline="0" dirty="0">
                <a:ln>
                  <a:noFill/>
                </a:ln>
                <a:solidFill>
                  <a:schemeClr val="accent5"/>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pic>
        <p:nvPicPr>
          <p:cNvPr id="13" name="Picture 12">
            <a:extLst>
              <a:ext uri="{FF2B5EF4-FFF2-40B4-BE49-F238E27FC236}">
                <a16:creationId xmlns:a16="http://schemas.microsoft.com/office/drawing/2014/main" id="{A498DEF8-B288-C6AE-B308-FC9C34327C07}"/>
              </a:ext>
            </a:extLst>
          </p:cNvPr>
          <p:cNvPicPr>
            <a:picLocks noChangeAspect="1"/>
          </p:cNvPicPr>
          <p:nvPr userDrawn="1"/>
        </p:nvPicPr>
        <p:blipFill>
          <a:blip r:embed="rId4"/>
          <a:stretch>
            <a:fillRect/>
          </a:stretch>
        </p:blipFill>
        <p:spPr>
          <a:xfrm>
            <a:off x="285221" y="469141"/>
            <a:ext cx="1352296" cy="304267"/>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8371643" y="6260793"/>
            <a:ext cx="363769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JO" sz="800" b="1">
                <a:solidFill>
                  <a:srgbClr val="13152D"/>
                </a:solidFill>
                <a:latin typeface="Sakkal Majalla" panose="02000000000000000000" pitchFamily="2" charset="-78"/>
                <a:cs typeface="Sakkal Majalla" panose="02000000000000000000" pitchFamily="2" charset="-78"/>
              </a:rPr>
              <a:t>خبرات فريقنا التقني –المستقبل الرقمي </a:t>
            </a:r>
            <a:endParaRPr lang="en-US" sz="700" b="1">
              <a:solidFill>
                <a:schemeClr val="accent3"/>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146373205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9071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5" name="Picture 4" descr="A white background with red lines&#10;&#10;Description automatically generated">
            <a:extLst>
              <a:ext uri="{FF2B5EF4-FFF2-40B4-BE49-F238E27FC236}">
                <a16:creationId xmlns:a16="http://schemas.microsoft.com/office/drawing/2014/main" id="{C10542B2-A6AF-F7C8-EED9-B326C2580A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FBB31DD1-5824-6819-1FE5-CA150C41FD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88" y="90779"/>
            <a:ext cx="1853929" cy="400540"/>
          </a:xfrm>
          <a:prstGeom prst="rect">
            <a:avLst/>
          </a:prstGeom>
        </p:spPr>
      </p:pic>
      <p:sp>
        <p:nvSpPr>
          <p:cNvPr id="10" name="Text Placeholder 9">
            <a:extLst>
              <a:ext uri="{FF2B5EF4-FFF2-40B4-BE49-F238E27FC236}">
                <a16:creationId xmlns:a16="http://schemas.microsoft.com/office/drawing/2014/main" id="{0CCBC907-4CD2-926A-99FB-4FDB4F3DF2EC}"/>
              </a:ext>
            </a:extLst>
          </p:cNvPr>
          <p:cNvSpPr>
            <a:spLocks noGrp="1"/>
          </p:cNvSpPr>
          <p:nvPr>
            <p:ph type="body" sz="quarter" idx="10" hasCustomPrompt="1"/>
          </p:nvPr>
        </p:nvSpPr>
        <p:spPr>
          <a:xfrm>
            <a:off x="2149670" y="82551"/>
            <a:ext cx="9622255" cy="406063"/>
          </a:xfrm>
        </p:spPr>
        <p:txBody>
          <a:bodyPr anchor="ctr" anchorCtr="0">
            <a:noAutofit/>
          </a:bodyPr>
          <a:lstStyle>
            <a:lvl1pPr marL="0" indent="0" algn="r" rtl="1">
              <a:buNone/>
              <a:defRPr sz="1100" b="1">
                <a:solidFill>
                  <a:schemeClr val="accent5">
                    <a:lumMod val="75000"/>
                  </a:schemeClr>
                </a:solidFill>
                <a:latin typeface="Tajawal" panose="00000500000000000000" pitchFamily="2" charset="-78"/>
                <a:cs typeface="Tajawal" panose="00000500000000000000" pitchFamily="2" charset="-78"/>
              </a:defRPr>
            </a:lvl1pPr>
            <a:lvl2pPr marL="457200" indent="0" algn="r" rtl="1">
              <a:buNone/>
              <a:defRPr sz="1400" b="1">
                <a:latin typeface="Tajawal" panose="00000500000000000000" pitchFamily="2" charset="-78"/>
                <a:cs typeface="Tajawal" panose="00000500000000000000" pitchFamily="2" charset="-78"/>
              </a:defRPr>
            </a:lvl2pPr>
            <a:lvl3pPr marL="914400" indent="0" algn="r" rtl="1">
              <a:buNone/>
              <a:defRPr sz="1400" b="1">
                <a:latin typeface="Tajawal" panose="00000500000000000000" pitchFamily="2" charset="-78"/>
                <a:cs typeface="Tajawal" panose="00000500000000000000" pitchFamily="2" charset="-78"/>
              </a:defRPr>
            </a:lvl3pPr>
            <a:lvl4pPr marL="1371600" indent="0" algn="r" rtl="1">
              <a:buNone/>
              <a:defRPr sz="1400" b="1">
                <a:latin typeface="Tajawal" panose="00000500000000000000" pitchFamily="2" charset="-78"/>
                <a:cs typeface="Tajawal" panose="00000500000000000000" pitchFamily="2" charset="-78"/>
              </a:defRPr>
            </a:lvl4pPr>
            <a:lvl5pPr marL="1828800" indent="0" algn="r" rtl="1">
              <a:buNone/>
              <a:defRPr sz="1400" b="1">
                <a:latin typeface="Tajawal" panose="00000500000000000000" pitchFamily="2" charset="-78"/>
                <a:cs typeface="Tajawal" panose="00000500000000000000" pitchFamily="2" charset="-78"/>
              </a:defRPr>
            </a:lvl5pPr>
          </a:lstStyle>
          <a:p>
            <a:pPr lvl="0"/>
            <a:r>
              <a:rPr lang="ar-SA"/>
              <a:t>العنوان</a:t>
            </a:r>
            <a:endParaRPr lang="en-US"/>
          </a:p>
        </p:txBody>
      </p:sp>
      <p:cxnSp>
        <p:nvCxnSpPr>
          <p:cNvPr id="12" name="Straight Connector 11">
            <a:extLst>
              <a:ext uri="{FF2B5EF4-FFF2-40B4-BE49-F238E27FC236}">
                <a16:creationId xmlns:a16="http://schemas.microsoft.com/office/drawing/2014/main" id="{0002FE2A-50E6-B117-DE26-4D7B9400F615}"/>
              </a:ext>
            </a:extLst>
          </p:cNvPr>
          <p:cNvCxnSpPr>
            <a:cxnSpLocks/>
          </p:cNvCxnSpPr>
          <p:nvPr userDrawn="1"/>
        </p:nvCxnSpPr>
        <p:spPr>
          <a:xfrm flipH="1">
            <a:off x="7049653" y="488613"/>
            <a:ext cx="4722272" cy="0"/>
          </a:xfrm>
          <a:prstGeom prst="line">
            <a:avLst/>
          </a:prstGeom>
          <a:ln w="28575">
            <a:solidFill>
              <a:srgbClr val="CE1481"/>
            </a:solidFill>
            <a:tailEnd type="diamon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57104038-12DF-F41D-D906-193AEBD65D65}"/>
              </a:ext>
            </a:extLst>
          </p:cNvPr>
          <p:cNvSpPr>
            <a:spLocks noGrp="1"/>
          </p:cNvSpPr>
          <p:nvPr>
            <p:ph type="body" sz="quarter" idx="11"/>
          </p:nvPr>
        </p:nvSpPr>
        <p:spPr>
          <a:xfrm>
            <a:off x="500185" y="581025"/>
            <a:ext cx="11271739" cy="5665788"/>
          </a:xfrm>
        </p:spPr>
        <p:txBody>
          <a:bodyPr>
            <a:normAutofit/>
          </a:bodyPr>
          <a:lstStyle>
            <a:lvl1pPr marL="0" indent="0" algn="justLow" rtl="1">
              <a:lnSpc>
                <a:spcPct val="150000"/>
              </a:lnSpc>
              <a:spcBef>
                <a:spcPts val="0"/>
              </a:spcBef>
              <a:buNone/>
              <a:defRPr sz="1000" b="1">
                <a:latin typeface="Tajawal" panose="00000500000000000000" pitchFamily="2" charset="-78"/>
                <a:cs typeface="Tajawal" panose="00000500000000000000" pitchFamily="2" charset="-78"/>
              </a:defRPr>
            </a:lvl1pPr>
            <a:lvl2pPr marL="457200" indent="0" algn="justLow" rtl="1">
              <a:lnSpc>
                <a:spcPct val="150000"/>
              </a:lnSpc>
              <a:spcBef>
                <a:spcPts val="0"/>
              </a:spcBef>
              <a:buNone/>
              <a:defRPr sz="1000" b="1">
                <a:latin typeface="Tajawal" panose="00000500000000000000" pitchFamily="2" charset="-78"/>
                <a:cs typeface="Tajawal" panose="00000500000000000000" pitchFamily="2" charset="-78"/>
              </a:defRPr>
            </a:lvl2pPr>
            <a:lvl3pPr marL="914400" indent="0" algn="justLow" rtl="1">
              <a:lnSpc>
                <a:spcPct val="150000"/>
              </a:lnSpc>
              <a:spcBef>
                <a:spcPts val="0"/>
              </a:spcBef>
              <a:buNone/>
              <a:defRPr sz="1000" b="1">
                <a:latin typeface="Tajawal" panose="00000500000000000000" pitchFamily="2" charset="-78"/>
                <a:cs typeface="Tajawal" panose="00000500000000000000" pitchFamily="2" charset="-78"/>
              </a:defRPr>
            </a:lvl3pPr>
            <a:lvl4pPr marL="1371600" indent="0" algn="justLow" rtl="1">
              <a:lnSpc>
                <a:spcPct val="150000"/>
              </a:lnSpc>
              <a:spcBef>
                <a:spcPts val="0"/>
              </a:spcBef>
              <a:buNone/>
              <a:defRPr sz="1000" b="1">
                <a:latin typeface="Tajawal" panose="00000500000000000000" pitchFamily="2" charset="-78"/>
                <a:cs typeface="Tajawal" panose="00000500000000000000" pitchFamily="2" charset="-78"/>
              </a:defRPr>
            </a:lvl4pPr>
            <a:lvl5pPr marL="1828800" indent="0" algn="justLow" rtl="1">
              <a:lnSpc>
                <a:spcPct val="150000"/>
              </a:lnSpc>
              <a:spcBef>
                <a:spcPts val="0"/>
              </a:spcBef>
              <a:buNone/>
              <a:defRPr sz="1000" b="1">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a:extLst>
              <a:ext uri="{FF2B5EF4-FFF2-40B4-BE49-F238E27FC236}">
                <a16:creationId xmlns:a16="http://schemas.microsoft.com/office/drawing/2014/main" id="{80FF7990-33BC-5744-97CB-9460DAE81517}"/>
              </a:ext>
            </a:extLst>
          </p:cNvPr>
          <p:cNvSpPr>
            <a:spLocks noGrp="1"/>
          </p:cNvSpPr>
          <p:nvPr>
            <p:ph type="sldNum" sz="quarter" idx="12"/>
          </p:nvPr>
        </p:nvSpPr>
        <p:spPr>
          <a:xfrm>
            <a:off x="714449" y="6243339"/>
            <a:ext cx="453674" cy="337260"/>
          </a:xfrm>
        </p:spPr>
        <p:txBody>
          <a:bodyPr/>
          <a:lstStyle>
            <a:lvl1pPr algn="ctr">
              <a:defRPr sz="900" b="1">
                <a:latin typeface="Tajawal" panose="00000500000000000000" pitchFamily="2" charset="-78"/>
                <a:cs typeface="Tajawal" panose="00000500000000000000" pitchFamily="2" charset="-78"/>
              </a:defRPr>
            </a:lvl1pPr>
          </a:lstStyle>
          <a:p>
            <a:fld id="{F0BBE30A-DDD8-4A18-990E-2A7E2A6B6849}" type="slidenum">
              <a:rPr lang="en-US" smtClean="0"/>
              <a:pPr/>
              <a:t>‹#›</a:t>
            </a:fld>
            <a:endParaRPr lang="en-US"/>
          </a:p>
        </p:txBody>
      </p:sp>
    </p:spTree>
    <p:extLst>
      <p:ext uri="{BB962C8B-B14F-4D97-AF65-F5344CB8AC3E}">
        <p14:creationId xmlns:p14="http://schemas.microsoft.com/office/powerpoint/2010/main" val="27109790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85E5F-7D28-D04B-8AFE-F48E1B89EB7A}"/>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6CF1425-A2A4-4040-BDDC-247F1A068362}"/>
              </a:ext>
            </a:extLst>
          </p:cNvPr>
          <p:cNvPicPr>
            <a:picLocks noChangeAspect="1"/>
          </p:cNvPicPr>
          <p:nvPr userDrawn="1"/>
        </p:nvPicPr>
        <p:blipFill>
          <a:blip r:embed="rId3"/>
          <a:srcRect/>
          <a:stretch/>
        </p:blipFill>
        <p:spPr>
          <a:xfrm>
            <a:off x="0" y="4982369"/>
            <a:ext cx="12192000" cy="1943099"/>
          </a:xfrm>
          <a:prstGeom prst="rect">
            <a:avLst/>
          </a:prstGeom>
        </p:spPr>
      </p:pic>
    </p:spTree>
    <p:extLst>
      <p:ext uri="{BB962C8B-B14F-4D97-AF65-F5344CB8AC3E}">
        <p14:creationId xmlns:p14="http://schemas.microsoft.com/office/powerpoint/2010/main" val="1672675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426058"/>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cxnSp>
        <p:nvCxnSpPr>
          <p:cNvPr id="3" name="Straight Connector 2">
            <a:extLst>
              <a:ext uri="{FF2B5EF4-FFF2-40B4-BE49-F238E27FC236}">
                <a16:creationId xmlns:a16="http://schemas.microsoft.com/office/drawing/2014/main" id="{F09843A9-7AF9-497F-7C5B-77335337E9F8}"/>
              </a:ext>
            </a:extLst>
          </p:cNvPr>
          <p:cNvCxnSpPr>
            <a:cxnSpLocks/>
          </p:cNvCxnSpPr>
          <p:nvPr userDrawn="1"/>
        </p:nvCxnSpPr>
        <p:spPr>
          <a:xfrm flipH="1">
            <a:off x="4316012" y="924866"/>
            <a:ext cx="7590767" cy="0"/>
          </a:xfrm>
          <a:prstGeom prst="line">
            <a:avLst/>
          </a:prstGeom>
          <a:ln w="381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24252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9250"/>
            <a:ext cx="12192000" cy="6858000"/>
          </a:xfrm>
          <a:prstGeom prst="rect">
            <a:avLst/>
          </a:prstGeom>
        </p:spPr>
      </p:pic>
    </p:spTree>
    <p:extLst>
      <p:ext uri="{BB962C8B-B14F-4D97-AF65-F5344CB8AC3E}">
        <p14:creationId xmlns:p14="http://schemas.microsoft.com/office/powerpoint/2010/main" val="245099285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6" name="Picture 5">
            <a:extLst>
              <a:ext uri="{FF2B5EF4-FFF2-40B4-BE49-F238E27FC236}">
                <a16:creationId xmlns:a16="http://schemas.microsoft.com/office/drawing/2014/main" id="{40EC53C7-631F-967A-5FF0-6D9BE6F06302}"/>
              </a:ext>
            </a:extLst>
          </p:cNvPr>
          <p:cNvPicPr>
            <a:picLocks noChangeAspect="1"/>
          </p:cNvPicPr>
          <p:nvPr userDrawn="1"/>
        </p:nvPicPr>
        <p:blipFill>
          <a:blip r:embed="rId5"/>
          <a:stretch>
            <a:fillRect/>
          </a:stretch>
        </p:blipFill>
        <p:spPr>
          <a:xfrm>
            <a:off x="298100" y="137767"/>
            <a:ext cx="1476911" cy="334248"/>
          </a:xfrm>
          <a:prstGeom prst="rect">
            <a:avLst/>
          </a:prstGeom>
        </p:spPr>
      </p:pic>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panose="020B0503020203050203" pitchFamily="34" charset="-78"/>
                <a:cs typeface="DIN Next LT Arabic" panose="020B0503020203050203" pitchFamily="34" charset="-78"/>
              </a:rPr>
              <a:t>مستقبل رقمي بطموح وطني</a:t>
            </a:r>
            <a:endParaRPr lang="en-US" sz="900">
              <a:solidFill>
                <a:schemeClr val="accent2"/>
              </a:solidFill>
              <a:latin typeface="DIN Next LT Arabic" panose="020B0503020203050203" pitchFamily="34" charset="-78"/>
              <a:cs typeface="DIN Next LT Arabic" panose="020B0503020203050203" pitchFamily="34" charset="-78"/>
            </a:endParaRPr>
          </a:p>
        </p:txBody>
      </p:sp>
    </p:spTree>
    <p:custDataLst>
      <p:tags r:id="rId1"/>
    </p:custDataLst>
    <p:extLst>
      <p:ext uri="{BB962C8B-B14F-4D97-AF65-F5344CB8AC3E}">
        <p14:creationId xmlns:p14="http://schemas.microsoft.com/office/powerpoint/2010/main" val="320904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247" y="0"/>
            <a:ext cx="12169505"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561879" y="2311969"/>
            <a:ext cx="2791921" cy="890178"/>
          </a:xfrm>
          <a:prstGeom prst="rect">
            <a:avLst/>
          </a:prstGeom>
        </p:spPr>
      </p:pic>
    </p:spTree>
    <p:extLst>
      <p:ext uri="{BB962C8B-B14F-4D97-AF65-F5344CB8AC3E}">
        <p14:creationId xmlns:p14="http://schemas.microsoft.com/office/powerpoint/2010/main" val="360577867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537501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فاصل انجليزي">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AC4D85-3AE5-C74C-D3BC-4BB8DC41AE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93470096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صفحة محتوى عربي">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B78AEE-E519-DDB2-0BA1-E832DBC428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DEA2190-9839-B207-F7EF-4288BA113AC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F0F0512B-D36F-6564-6E38-393683573836}"/>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
        <p:nvSpPr>
          <p:cNvPr id="5" name="TextBox 4">
            <a:extLst>
              <a:ext uri="{FF2B5EF4-FFF2-40B4-BE49-F238E27FC236}">
                <a16:creationId xmlns:a16="http://schemas.microsoft.com/office/drawing/2014/main" id="{F99A171F-BF1B-8507-0565-38EA76CD62C7}"/>
              </a:ext>
            </a:extLst>
          </p:cNvPr>
          <p:cNvSpPr txBox="1"/>
          <p:nvPr userDrawn="1"/>
        </p:nvSpPr>
        <p:spPr>
          <a:xfrm>
            <a:off x="7921486" y="6405312"/>
            <a:ext cx="3746679"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rtl="1">
              <a:defRPr/>
            </a:pPr>
            <a:r>
              <a:rPr lang="ar-SA" sz="1000" b="1">
                <a:solidFill>
                  <a:schemeClr val="tx1">
                    <a:lumMod val="50000"/>
                    <a:lumOff val="50000"/>
                  </a:schemeClr>
                </a:solidFill>
                <a:latin typeface="Sakkal Majalla" panose="02000000000000000000" pitchFamily="2" charset="-78"/>
                <a:cs typeface="Sakkal Majalla" panose="02000000000000000000" pitchFamily="2" charset="-78"/>
              </a:rPr>
              <a:t>تشغيل إدارة خدمات تكنولوجيا المعلومات وتجديد التراخيص بمشروع الملك عبدالعزيز</a:t>
            </a:r>
            <a:r>
              <a:rPr lang="en-US" sz="1000" b="1">
                <a:solidFill>
                  <a:schemeClr val="tx1">
                    <a:lumMod val="50000"/>
                    <a:lumOff val="50000"/>
                  </a:schemeClr>
                </a:solidFill>
                <a:latin typeface="Sakkal Majalla" panose="02000000000000000000" pitchFamily="2" charset="-78"/>
                <a:cs typeface="Sakkal Majalla" panose="02000000000000000000" pitchFamily="2" charset="-78"/>
              </a:rPr>
              <a:t> </a:t>
            </a:r>
            <a:r>
              <a:rPr lang="ar-SA" sz="1000" b="1">
                <a:solidFill>
                  <a:schemeClr val="tx1">
                    <a:lumMod val="50000"/>
                    <a:lumOff val="50000"/>
                  </a:schemeClr>
                </a:solidFill>
                <a:latin typeface="Sakkal Majalla" panose="02000000000000000000" pitchFamily="2" charset="-78"/>
                <a:cs typeface="Sakkal Majalla" panose="02000000000000000000" pitchFamily="2" charset="-78"/>
              </a:rPr>
              <a:t>للنقل العام</a:t>
            </a:r>
          </a:p>
        </p:txBody>
      </p:sp>
    </p:spTree>
    <p:extLst>
      <p:ext uri="{BB962C8B-B14F-4D97-AF65-F5344CB8AC3E}">
        <p14:creationId xmlns:p14="http://schemas.microsoft.com/office/powerpoint/2010/main" val="232315584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99A61A01-1644-CBF0-005E-510E6C959397}"/>
              </a:ext>
            </a:extLst>
          </p:cNvPr>
          <p:cNvSpPr txBox="1"/>
          <p:nvPr userDrawn="1"/>
        </p:nvSpPr>
        <p:spPr>
          <a:xfrm>
            <a:off x="285222" y="6187523"/>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3" cy="323280"/>
          </a:xfrm>
          <a:prstGeom prst="rect">
            <a:avLst/>
          </a:prstGeom>
        </p:spPr>
      </p:pic>
      <p:pic>
        <p:nvPicPr>
          <p:cNvPr id="4" name="Picture 1">
            <a:extLst>
              <a:ext uri="{FF2B5EF4-FFF2-40B4-BE49-F238E27FC236}">
                <a16:creationId xmlns:a16="http://schemas.microsoft.com/office/drawing/2014/main" id="{1FAA9DC2-37D2-DE19-8480-1FEE4740AD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AAB8375-123F-9793-9AB9-500E8BE127B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823" y="401884"/>
            <a:ext cx="1105285" cy="245619"/>
          </a:xfrm>
          <a:prstGeom prst="rect">
            <a:avLst/>
          </a:prstGeom>
        </p:spPr>
      </p:pic>
      <p:sp>
        <p:nvSpPr>
          <p:cNvPr id="3" name="Slide Number Placeholder 2">
            <a:extLst>
              <a:ext uri="{FF2B5EF4-FFF2-40B4-BE49-F238E27FC236}">
                <a16:creationId xmlns:a16="http://schemas.microsoft.com/office/drawing/2014/main" id="{BD47C0E2-391C-1B43-EF98-63993C1C40F9}"/>
              </a:ext>
            </a:extLst>
          </p:cNvPr>
          <p:cNvSpPr>
            <a:spLocks noGrp="1"/>
          </p:cNvSpPr>
          <p:nvPr>
            <p:ph type="sldNum" sz="quarter" idx="10"/>
          </p:nvPr>
        </p:nvSpPr>
        <p:spPr>
          <a:xfrm>
            <a:off x="500823" y="6317618"/>
            <a:ext cx="275071" cy="276995"/>
          </a:xfrm>
        </p:spPr>
        <p:txBody>
          <a:bodyPr/>
          <a:lstStyle/>
          <a:p>
            <a:fld id="{86CB4B4D-7CA3-9044-876B-883B54F8677D}" type="slidenum">
              <a:rPr lang="en-US" smtClean="0"/>
              <a:t>‹#›</a:t>
            </a:fld>
            <a:endParaRPr lang="en-US"/>
          </a:p>
        </p:txBody>
      </p:sp>
    </p:spTree>
    <p:custDataLst>
      <p:tags r:id="rId1"/>
    </p:custDataLst>
    <p:extLst>
      <p:ext uri="{BB962C8B-B14F-4D97-AF65-F5344CB8AC3E}">
        <p14:creationId xmlns:p14="http://schemas.microsoft.com/office/powerpoint/2010/main" val="21841844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D1E28-DABE-C0AF-DEFC-58C3B1C5004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60710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680" y="27570"/>
            <a:ext cx="12124640" cy="6820110"/>
          </a:xfrm>
          <a:prstGeom prst="rect">
            <a:avLst/>
          </a:prstGeom>
        </p:spPr>
      </p:pic>
    </p:spTree>
    <p:extLst>
      <p:ext uri="{BB962C8B-B14F-4D97-AF65-F5344CB8AC3E}">
        <p14:creationId xmlns:p14="http://schemas.microsoft.com/office/powerpoint/2010/main" val="21545824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9250"/>
            <a:ext cx="12192000" cy="6858000"/>
          </a:xfrm>
          <a:prstGeom prst="rect">
            <a:avLst/>
          </a:prstGeom>
        </p:spPr>
      </p:pic>
      <p:pic>
        <p:nvPicPr>
          <p:cNvPr id="4" name="Picture 3">
            <a:extLst>
              <a:ext uri="{FF2B5EF4-FFF2-40B4-BE49-F238E27FC236}">
                <a16:creationId xmlns:a16="http://schemas.microsoft.com/office/drawing/2014/main" id="{77BEA121-6C8B-774F-2FD2-FA8434857DE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0242727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4329550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13115143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الشريحة الاساسية">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FE9575-4134-97CF-B3D2-242E63BFCC1A}"/>
              </a:ext>
            </a:extLst>
          </p:cNvPr>
          <p:cNvPicPr>
            <a:picLocks noChangeAspect="1"/>
          </p:cNvPicPr>
          <p:nvPr userDrawn="1"/>
        </p:nvPicPr>
        <p:blipFill>
          <a:blip r:embed="rId3"/>
          <a:stretch>
            <a:fillRect/>
          </a:stretch>
        </p:blipFill>
        <p:spPr>
          <a:xfrm>
            <a:off x="8524455" y="4506"/>
            <a:ext cx="3681984" cy="6858000"/>
          </a:xfrm>
          <a:prstGeom prst="rect">
            <a:avLst/>
          </a:prstGeom>
        </p:spPr>
      </p:pic>
      <p:sp>
        <p:nvSpPr>
          <p:cNvPr id="5" name="Rectangle 4">
            <a:extLst>
              <a:ext uri="{FF2B5EF4-FFF2-40B4-BE49-F238E27FC236}">
                <a16:creationId xmlns:a16="http://schemas.microsoft.com/office/drawing/2014/main" id="{B363C915-830F-973D-920C-8214BC8F0B0A}"/>
              </a:ext>
            </a:extLst>
          </p:cNvPr>
          <p:cNvSpPr/>
          <p:nvPr userDrawn="1"/>
        </p:nvSpPr>
        <p:spPr>
          <a:xfrm>
            <a:off x="8524455" y="0"/>
            <a:ext cx="3657600" cy="685800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8984535" y="3276118"/>
            <a:ext cx="2907987" cy="584771"/>
          </a:xfr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شكر وتقدير</a:t>
            </a:r>
            <a:endParaRPr lang="en-US"/>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3498012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7_الشريحة الاساسية">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63C915-830F-973D-920C-8214BC8F0B0A}"/>
              </a:ext>
            </a:extLst>
          </p:cNvPr>
          <p:cNvSpPr/>
          <p:nvPr userDrawn="1"/>
        </p:nvSpPr>
        <p:spPr>
          <a:xfrm>
            <a:off x="8524455" y="971550"/>
            <a:ext cx="3657600" cy="588645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059016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8.xml"/><Relationship Id="rId7" Type="http://schemas.openxmlformats.org/officeDocument/2006/relationships/image" Target="../media/image34.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2.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04293"/>
            <a:ext cx="258623"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75" r:id="rId2"/>
    <p:sldLayoutId id="2147483737" r:id="rId3"/>
    <p:sldLayoutId id="2147483676" r:id="rId4"/>
    <p:sldLayoutId id="2147483673" r:id="rId5"/>
    <p:sldLayoutId id="2147483739" r:id="rId6"/>
    <p:sldLayoutId id="2147483740" r:id="rId7"/>
    <p:sldLayoutId id="2147483763" r:id="rId8"/>
    <p:sldLayoutId id="2147483784" r:id="rId9"/>
    <p:sldLayoutId id="2147483764" r:id="rId10"/>
    <p:sldLayoutId id="2147483671" r:id="rId11"/>
    <p:sldLayoutId id="2147483738" r:id="rId12"/>
    <p:sldLayoutId id="2147483744" r:id="rId13"/>
    <p:sldLayoutId id="2147483741" r:id="rId14"/>
    <p:sldLayoutId id="2147483742" r:id="rId15"/>
    <p:sldLayoutId id="2147483745" r:id="rId16"/>
    <p:sldLayoutId id="2147483747" r:id="rId17"/>
    <p:sldLayoutId id="2147483748" r:id="rId18"/>
    <p:sldLayoutId id="2147483672" r:id="rId19"/>
    <p:sldLayoutId id="2147483678" r:id="rId20"/>
    <p:sldLayoutId id="2147483681" r:id="rId21"/>
    <p:sldLayoutId id="2147483777" r:id="rId22"/>
    <p:sldLayoutId id="2147483779" r:id="rId23"/>
    <p:sldLayoutId id="2147483780" r:id="rId24"/>
    <p:sldLayoutId id="2147483783" r:id="rId25"/>
  </p:sldLayoutIdLst>
  <p:transition spd="med"/>
  <p:txStyles>
    <p:title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00227223-482C-3042-8993-66AA80BE990D}"/>
              </a:ext>
            </a:extLst>
          </p:cNvPr>
          <p:cNvSpPr>
            <a:spLocks noGrp="1"/>
          </p:cNvSpPr>
          <p:nvPr>
            <p:ph type="sldNum" sz="quarter" idx="4"/>
          </p:nvPr>
        </p:nvSpPr>
        <p:spPr>
          <a:xfrm>
            <a:off x="275967" y="6372825"/>
            <a:ext cx="52104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AF405DA-4BC1-2A41-BE68-1E8CC0442410}" type="slidenum">
              <a:rPr lang="en-US" smtClean="0"/>
              <a:pPr/>
              <a:t>‹#›</a:t>
            </a:fld>
            <a:endParaRPr lang="en-US"/>
          </a:p>
        </p:txBody>
      </p:sp>
      <p:pic>
        <p:nvPicPr>
          <p:cNvPr id="8" name="Picture 7">
            <a:extLst>
              <a:ext uri="{FF2B5EF4-FFF2-40B4-BE49-F238E27FC236}">
                <a16:creationId xmlns:a16="http://schemas.microsoft.com/office/drawing/2014/main" id="{93AF8573-C870-5C47-A20D-2CB945EA9D81}"/>
              </a:ext>
            </a:extLst>
          </p:cNvPr>
          <p:cNvPicPr>
            <a:picLocks noChangeAspect="1"/>
          </p:cNvPicPr>
          <p:nvPr userDrawn="1"/>
        </p:nvPicPr>
        <p:blipFill>
          <a:blip r:embed="rId7"/>
          <a:stretch>
            <a:fillRect/>
          </a:stretch>
        </p:blipFill>
        <p:spPr>
          <a:xfrm>
            <a:off x="0" y="6202362"/>
            <a:ext cx="12192000" cy="673100"/>
          </a:xfrm>
          <a:prstGeom prst="rect">
            <a:avLst/>
          </a:prstGeom>
        </p:spPr>
      </p:pic>
      <p:pic>
        <p:nvPicPr>
          <p:cNvPr id="3" name="Picture 2">
            <a:extLst>
              <a:ext uri="{FF2B5EF4-FFF2-40B4-BE49-F238E27FC236}">
                <a16:creationId xmlns:a16="http://schemas.microsoft.com/office/drawing/2014/main" id="{F967D4DE-98EF-109D-44D3-1C71AE2B1DBB}"/>
              </a:ext>
            </a:extLst>
          </p:cNvPr>
          <p:cNvPicPr>
            <a:picLocks noChangeAspect="1"/>
          </p:cNvPicPr>
          <p:nvPr userDrawn="1"/>
        </p:nvPicPr>
        <p:blipFill>
          <a:blip r:embed="rId8"/>
          <a:srcRect/>
          <a:stretch/>
        </p:blipFill>
        <p:spPr>
          <a:xfrm>
            <a:off x="381040" y="344007"/>
            <a:ext cx="1282700" cy="306528"/>
          </a:xfrm>
          <a:prstGeom prst="rect">
            <a:avLst/>
          </a:prstGeom>
        </p:spPr>
      </p:pic>
    </p:spTree>
    <p:extLst>
      <p:ext uri="{BB962C8B-B14F-4D97-AF65-F5344CB8AC3E}">
        <p14:creationId xmlns:p14="http://schemas.microsoft.com/office/powerpoint/2010/main" val="324811635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237536"/>
            <a:ext cx="10515600" cy="132556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8" tIns="45718" rIns="45718" bIns="45718" anchor="ctr">
            <a:noAutofit/>
          </a:bodyPr>
          <a:lstStyle/>
          <a:p>
            <a:r>
              <a:rPr lang="ar-SA"/>
              <a:t>القالب العربي</a:t>
            </a:r>
            <a:endParaRPr/>
          </a:p>
        </p:txBody>
      </p:sp>
      <p:sp>
        <p:nvSpPr>
          <p:cNvPr id="4" name="Slide Number"/>
          <p:cNvSpPr txBox="1">
            <a:spLocks noGrp="1"/>
          </p:cNvSpPr>
          <p:nvPr>
            <p:ph type="sldNum" sz="quarter" idx="2"/>
          </p:nvPr>
        </p:nvSpPr>
        <p:spPr>
          <a:xfrm>
            <a:off x="11078731" y="6400417"/>
            <a:ext cx="275071" cy="276995"/>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1161094085"/>
      </p:ext>
    </p:extLst>
  </p:cSld>
  <p:clrMap bg1="lt1" tx1="dk1" bg2="lt2" tx2="dk2" accent1="accent1" accent2="accent2" accent3="accent3" accent4="accent4" accent5="accent5" accent6="accent6" hlink="hlink" folHlink="folHlink"/>
  <p:sldLayoutIdLst>
    <p:sldLayoutId id="2147483754" r:id="rId1"/>
    <p:sldLayoutId id="2147483757" r:id="rId2"/>
    <p:sldLayoutId id="2147483760" r:id="rId3"/>
    <p:sldLayoutId id="2147483761" r:id="rId4"/>
  </p:sldLayoutIdLst>
  <p:transition spd="med"/>
  <p:hf hdr="0" dt="0"/>
  <p:txStyles>
    <p:title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2.png"/><Relationship Id="rId7" Type="http://schemas.openxmlformats.org/officeDocument/2006/relationships/image" Target="../media/image56.jpe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27.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emf"/><Relationship Id="rId9" Type="http://schemas.openxmlformats.org/officeDocument/2006/relationships/image" Target="../media/image5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DDECD-A0F2-033F-BC11-FCBFFF79A261}"/>
              </a:ext>
            </a:extLst>
          </p:cNvPr>
          <p:cNvSpPr txBox="1"/>
          <p:nvPr/>
        </p:nvSpPr>
        <p:spPr>
          <a:xfrm>
            <a:off x="7242048" y="2656110"/>
            <a:ext cx="4124983" cy="1200329"/>
          </a:xfrm>
          <a:prstGeom prst="rect">
            <a:avLst/>
          </a:prstGeom>
          <a:noFill/>
        </p:spPr>
        <p:txBody>
          <a:bodyPr wrap="square" rtlCol="0">
            <a:spAutoFit/>
          </a:bodyPr>
          <a:lstStyle/>
          <a:p>
            <a:pPr algn="justLow" rtl="1">
              <a:defRPr/>
            </a:pPr>
            <a:r>
              <a:rPr lang="ar-SA" sz="2400" b="1">
                <a:solidFill>
                  <a:schemeClr val="bg1"/>
                </a:solidFill>
                <a:latin typeface="Sakkal Majalla" panose="02000000000000000000" pitchFamily="2" charset="-78"/>
                <a:cs typeface="Sakkal Majalla" panose="02000000000000000000" pitchFamily="2" charset="-78"/>
              </a:rPr>
              <a:t>تشغيل إدارة خدمات تكنولوجيا المعلومات وتجديد التراخيص بمشروع الملك عبد</a:t>
            </a:r>
            <a:r>
              <a:rPr lang="en-US" sz="2400" b="1">
                <a:solidFill>
                  <a:schemeClr val="bg1"/>
                </a:solidFill>
                <a:latin typeface="Sakkal Majalla" panose="02000000000000000000" pitchFamily="2" charset="-78"/>
                <a:cs typeface="Sakkal Majalla" panose="02000000000000000000" pitchFamily="2" charset="-78"/>
              </a:rPr>
              <a:t> </a:t>
            </a:r>
            <a:r>
              <a:rPr lang="ar-SA" sz="2400" b="1">
                <a:solidFill>
                  <a:schemeClr val="bg1"/>
                </a:solidFill>
                <a:latin typeface="Sakkal Majalla" panose="02000000000000000000" pitchFamily="2" charset="-78"/>
                <a:cs typeface="Sakkal Majalla" panose="02000000000000000000" pitchFamily="2" charset="-78"/>
              </a:rPr>
              <a:t>العزيز</a:t>
            </a:r>
          </a:p>
          <a:p>
            <a:pPr algn="justLow" rtl="1">
              <a:defRPr/>
            </a:pPr>
            <a:r>
              <a:rPr lang="ar-SA" sz="2400" b="1">
                <a:solidFill>
                  <a:schemeClr val="bg1"/>
                </a:solidFill>
                <a:latin typeface="Sakkal Majalla" panose="02000000000000000000" pitchFamily="2" charset="-78"/>
                <a:cs typeface="Sakkal Majalla" panose="02000000000000000000" pitchFamily="2" charset="-78"/>
              </a:rPr>
              <a:t>للنقل العام</a:t>
            </a:r>
          </a:p>
        </p:txBody>
      </p:sp>
      <p:sp>
        <p:nvSpPr>
          <p:cNvPr id="4" name="TextBox 3">
            <a:extLst>
              <a:ext uri="{FF2B5EF4-FFF2-40B4-BE49-F238E27FC236}">
                <a16:creationId xmlns:a16="http://schemas.microsoft.com/office/drawing/2014/main" id="{C4B55DC8-0C73-5FC8-92CB-54A5731C4A14}"/>
              </a:ext>
            </a:extLst>
          </p:cNvPr>
          <p:cNvSpPr txBox="1"/>
          <p:nvPr/>
        </p:nvSpPr>
        <p:spPr>
          <a:xfrm>
            <a:off x="9445016" y="4276322"/>
            <a:ext cx="192201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lnSpc>
                <a:spcPts val="3000"/>
              </a:lnSpc>
            </a:pPr>
            <a:r>
              <a:rPr lang="ar-SA" sz="1400" b="1">
                <a:solidFill>
                  <a:srgbClr val="009AD0"/>
                </a:solidFill>
                <a:latin typeface="A Jannat LT" pitchFamily="2" charset="-78"/>
                <a:cs typeface="A Jannat LT" pitchFamily="2" charset="-78"/>
              </a:rPr>
              <a:t>مقدم إلى </a:t>
            </a:r>
          </a:p>
        </p:txBody>
      </p:sp>
      <p:sp>
        <p:nvSpPr>
          <p:cNvPr id="5" name="TextBox 4">
            <a:extLst>
              <a:ext uri="{FF2B5EF4-FFF2-40B4-BE49-F238E27FC236}">
                <a16:creationId xmlns:a16="http://schemas.microsoft.com/office/drawing/2014/main" id="{789FFC1A-5D0F-3084-065B-17D6DEB2F775}"/>
              </a:ext>
            </a:extLst>
          </p:cNvPr>
          <p:cNvSpPr txBox="1"/>
          <p:nvPr/>
        </p:nvSpPr>
        <p:spPr>
          <a:xfrm>
            <a:off x="7065799" y="4789578"/>
            <a:ext cx="4217904"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justLow" rtl="1">
              <a:defRPr/>
            </a:pPr>
            <a:r>
              <a:rPr lang="ar-SA" sz="2000" b="1">
                <a:solidFill>
                  <a:schemeClr val="bg1"/>
                </a:solidFill>
                <a:latin typeface="Sakkal Majalla" panose="02000000000000000000" pitchFamily="2" charset="-78"/>
                <a:cs typeface="Sakkal Majalla" panose="02000000000000000000" pitchFamily="2" charset="-78"/>
              </a:rPr>
              <a:t>الهيئة الملكية لمدينة الرياض</a:t>
            </a:r>
          </a:p>
        </p:txBody>
      </p:sp>
      <p:pic>
        <p:nvPicPr>
          <p:cNvPr id="6" name="Picture 4" descr="RCRC LOGO by Mamdouh Amr Abdalla at ...">
            <a:extLst>
              <a:ext uri="{FF2B5EF4-FFF2-40B4-BE49-F238E27FC236}">
                <a16:creationId xmlns:a16="http://schemas.microsoft.com/office/drawing/2014/main" id="{CAB4B478-E009-7613-9242-5066443C1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646" y="891149"/>
            <a:ext cx="2472804" cy="6363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D69056-BD98-361B-79A4-EA86FC999BD5}"/>
              </a:ext>
            </a:extLst>
          </p:cNvPr>
          <p:cNvSpPr txBox="1"/>
          <p:nvPr/>
        </p:nvSpPr>
        <p:spPr>
          <a:xfrm>
            <a:off x="9445016" y="2000810"/>
            <a:ext cx="1922015"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1">
              <a:lnSpc>
                <a:spcPts val="3000"/>
              </a:lnSpc>
            </a:pPr>
            <a:r>
              <a:rPr lang="ar-SA" b="1">
                <a:solidFill>
                  <a:srgbClr val="009AD0"/>
                </a:solidFill>
                <a:latin typeface="A Jannat LT" pitchFamily="2" charset="-78"/>
                <a:cs typeface="A Jannat LT" pitchFamily="2" charset="-78"/>
              </a:rPr>
              <a:t>العرض الفني </a:t>
            </a:r>
          </a:p>
        </p:txBody>
      </p:sp>
      <p:cxnSp>
        <p:nvCxnSpPr>
          <p:cNvPr id="8" name="Straight Connector 7">
            <a:extLst>
              <a:ext uri="{FF2B5EF4-FFF2-40B4-BE49-F238E27FC236}">
                <a16:creationId xmlns:a16="http://schemas.microsoft.com/office/drawing/2014/main" id="{8B47D10E-C906-DA27-D8E7-A64097188FE8}"/>
              </a:ext>
            </a:extLst>
          </p:cNvPr>
          <p:cNvCxnSpPr/>
          <p:nvPr/>
        </p:nvCxnSpPr>
        <p:spPr>
          <a:xfrm>
            <a:off x="8614612" y="891149"/>
            <a:ext cx="0" cy="636342"/>
          </a:xfrm>
          <a:prstGeom prst="line">
            <a:avLst/>
          </a:prstGeom>
          <a:noFill/>
          <a:ln w="25400" cap="flat">
            <a:solidFill>
              <a:schemeClr val="bg1"/>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7393802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E98F72-5895-2AB5-4DA3-AD7C223897CC}"/>
              </a:ext>
            </a:extLst>
          </p:cNvPr>
          <p:cNvSpPr txBox="1"/>
          <p:nvPr/>
        </p:nvSpPr>
        <p:spPr>
          <a:xfrm>
            <a:off x="810987" y="1138629"/>
            <a:ext cx="7304314" cy="45807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Low" rtl="1">
              <a:lnSpc>
                <a:spcPct val="150000"/>
              </a:lnSpc>
              <a:spcAft>
                <a:spcPts val="800"/>
              </a:spcAft>
            </a:pP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نتقدم بالشكر والتقدير </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للهيئة الملكية لمدينة الرياض </a:t>
            </a: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على منحنا الفرصة لتقديم خدماتنا من خلال الدعوة للتقديم على مشروع </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تشغيل إدارة خدمات تكنولوجيا المعلومات وتجديد التراخيص بمشروع الملك عبد العزيز</a:t>
            </a:r>
            <a:r>
              <a:rPr lang="en-US"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a:t>
            </a:r>
            <a:r>
              <a:rPr lang="ar-SA" sz="2400" b="1">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للنقل العام</a:t>
            </a: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 واستنادًا إلى ما لدينا من مهارات وخبرات متنوعة في هذا المجال، نتشرف بتقديم هذا العرض كشركة المستقبل الرقمي لضمان تقديم أفضل الخبرات. </a:t>
            </a:r>
          </a:p>
          <a:p>
            <a:pPr algn="justLow" rtl="1">
              <a:lnSpc>
                <a:spcPct val="150000"/>
              </a:lnSpc>
              <a:spcAft>
                <a:spcPts val="800"/>
              </a:spcAft>
            </a:pPr>
            <a:r>
              <a:rPr lang="ar-SA" sz="2400">
                <a:solidFill>
                  <a:schemeClr val="tx1"/>
                </a:solidFill>
                <a:latin typeface="Sakkal Majalla" panose="02000000000000000000" pitchFamily="2" charset="-78"/>
                <a:ea typeface="Times New Roman" panose="02020603050405020304" pitchFamily="18" charset="0"/>
                <a:cs typeface="Sakkal Majalla" panose="02000000000000000000" pitchFamily="2" charset="-78"/>
              </a:rPr>
              <a:t>راعينا في عرضنا الفني والمالي ما تضمنته كراسة الشروط والمواصفات الخاصة والملحقات الخاصة بهذا المشروع، ونأمل أن يتناسب هذا العرض مع تطلعاتكم، وأن يحوز على رضاكم</a:t>
            </a:r>
          </a:p>
        </p:txBody>
      </p:sp>
      <p:sp>
        <p:nvSpPr>
          <p:cNvPr id="6" name="TextBox 5">
            <a:extLst>
              <a:ext uri="{FF2B5EF4-FFF2-40B4-BE49-F238E27FC236}">
                <a16:creationId xmlns:a16="http://schemas.microsoft.com/office/drawing/2014/main" id="{DBF2CE61-483D-77CB-2128-A09F5F339533}"/>
              </a:ext>
            </a:extLst>
          </p:cNvPr>
          <p:cNvSpPr txBox="1"/>
          <p:nvPr/>
        </p:nvSpPr>
        <p:spPr>
          <a:xfrm>
            <a:off x="8757437" y="2656115"/>
            <a:ext cx="3189514" cy="1015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ar-SA" sz="6000" b="0" i="0" u="none" strike="noStrike" cap="none" spc="0" normalizeH="0" baseline="0">
                <a:ln>
                  <a:noFill/>
                </a:ln>
                <a:solidFill>
                  <a:schemeClr val="bg1"/>
                </a:solidFill>
                <a:effectLst/>
                <a:uFillTx/>
                <a:latin typeface="+mj-lt"/>
                <a:ea typeface="+mj-ea"/>
                <a:cs typeface="+mj-cs"/>
                <a:sym typeface="Helvetica"/>
              </a:rPr>
              <a:t>شكر وتقدير</a:t>
            </a:r>
            <a:endParaRPr kumimoji="0" lang="en-US" sz="6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1808949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BE2343AD-4AB8-4A61-CAC2-CC9763567764}"/>
              </a:ext>
            </a:extLst>
          </p:cNvPr>
          <p:cNvSpPr/>
          <p:nvPr/>
        </p:nvSpPr>
        <p:spPr>
          <a:xfrm>
            <a:off x="6271679" y="1977567"/>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 name="Slide Number Placeholder 1">
            <a:extLst>
              <a:ext uri="{FF2B5EF4-FFF2-40B4-BE49-F238E27FC236}">
                <a16:creationId xmlns:a16="http://schemas.microsoft.com/office/drawing/2014/main" id="{4DC9A185-FFBB-0CC0-BF6F-7C3B3B215493}"/>
              </a:ext>
            </a:extLst>
          </p:cNvPr>
          <p:cNvSpPr>
            <a:spLocks noGrp="1"/>
          </p:cNvSpPr>
          <p:nvPr>
            <p:ph type="sldNum" sz="quarter" idx="10"/>
          </p:nvPr>
        </p:nvSpPr>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200" b="0" i="0" u="none" strike="noStrike" kern="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3</a:t>
            </a:fld>
            <a:endParaRPr kumimoji="0" lang="en-US" sz="12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35" name="Title 1">
            <a:extLst>
              <a:ext uri="{FF2B5EF4-FFF2-40B4-BE49-F238E27FC236}">
                <a16:creationId xmlns:a16="http://schemas.microsoft.com/office/drawing/2014/main" id="{CED5BF3D-AC94-7E90-7E85-F5EE8F25A611}"/>
              </a:ext>
            </a:extLst>
          </p:cNvPr>
          <p:cNvSpPr txBox="1">
            <a:spLocks/>
          </p:cNvSpPr>
          <p:nvPr/>
        </p:nvSpPr>
        <p:spPr>
          <a:xfrm>
            <a:off x="5494867" y="359652"/>
            <a:ext cx="6157602" cy="477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marL="0" marR="0" lvl="0" indent="0" algn="r" defTabSz="914400" rtl="1" eaLnBrk="1" fontAlgn="auto" latinLnBrk="0" hangingPunct="0">
              <a:lnSpc>
                <a:spcPct val="100000"/>
              </a:lnSpc>
              <a:spcBef>
                <a:spcPts val="0"/>
              </a:spcBef>
              <a:spcAft>
                <a:spcPts val="0"/>
              </a:spcAft>
              <a:buClrTx/>
              <a:buSzTx/>
              <a:buFontTx/>
              <a:buNone/>
              <a:tabLst/>
              <a:defRPr/>
            </a:pPr>
            <a:r>
              <a:rPr kumimoji="0" lang="ar-SA" sz="2800" b="0" i="0" u="none" strike="noStrike" kern="1200" cap="none" spc="0" normalizeH="0" baseline="0" noProof="0">
                <a:ln>
                  <a:noFill/>
                </a:ln>
                <a:solidFill>
                  <a:srgbClr val="894292"/>
                </a:solidFill>
                <a:effectLst/>
                <a:uLnTx/>
                <a:uFillTx/>
                <a:latin typeface="A Jannat LT" pitchFamily="2" charset="-78"/>
                <a:ea typeface="+mj-ea"/>
                <a:cs typeface="A Jannat LT" pitchFamily="2" charset="-78"/>
                <a:sym typeface="Arial"/>
              </a:rPr>
              <a:t>تغطية متطلبات الكراسة والشروط الخاصة</a:t>
            </a:r>
          </a:p>
        </p:txBody>
      </p:sp>
      <p:cxnSp>
        <p:nvCxnSpPr>
          <p:cNvPr id="4" name="Straight Connector 3">
            <a:extLst>
              <a:ext uri="{FF2B5EF4-FFF2-40B4-BE49-F238E27FC236}">
                <a16:creationId xmlns:a16="http://schemas.microsoft.com/office/drawing/2014/main" id="{33AA7517-A31B-BE9C-4A4F-D8B017A326A6}"/>
              </a:ext>
            </a:extLst>
          </p:cNvPr>
          <p:cNvCxnSpPr>
            <a:cxnSpLocks/>
          </p:cNvCxnSpPr>
          <p:nvPr/>
        </p:nvCxnSpPr>
        <p:spPr>
          <a:xfrm>
            <a:off x="1680581" y="3452886"/>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5" name="Straight Connector 4">
            <a:extLst>
              <a:ext uri="{FF2B5EF4-FFF2-40B4-BE49-F238E27FC236}">
                <a16:creationId xmlns:a16="http://schemas.microsoft.com/office/drawing/2014/main" id="{3FEDE4E0-D3BC-6527-B544-3E189204BE3B}"/>
              </a:ext>
            </a:extLst>
          </p:cNvPr>
          <p:cNvCxnSpPr>
            <a:cxnSpLocks/>
          </p:cNvCxnSpPr>
          <p:nvPr/>
        </p:nvCxnSpPr>
        <p:spPr>
          <a:xfrm>
            <a:off x="1680581" y="2949799"/>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16E1E91B-83F9-DE69-5849-4C7824FA4553}"/>
              </a:ext>
            </a:extLst>
          </p:cNvPr>
          <p:cNvCxnSpPr>
            <a:cxnSpLocks/>
          </p:cNvCxnSpPr>
          <p:nvPr/>
        </p:nvCxnSpPr>
        <p:spPr>
          <a:xfrm>
            <a:off x="1680581" y="2446712"/>
            <a:ext cx="9038579" cy="0"/>
          </a:xfrm>
          <a:prstGeom prst="line">
            <a:avLst/>
          </a:prstGeom>
          <a:ln w="3175">
            <a:solidFill>
              <a:schemeClr val="accent4">
                <a:alpha val="50000"/>
              </a:schemeClr>
            </a:solidFill>
          </a:ln>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50E0731A-895C-25CB-4AB9-A0263807CFA6}"/>
              </a:ext>
            </a:extLst>
          </p:cNvPr>
          <p:cNvCxnSpPr>
            <a:cxnSpLocks/>
          </p:cNvCxnSpPr>
          <p:nvPr/>
        </p:nvCxnSpPr>
        <p:spPr>
          <a:xfrm>
            <a:off x="1680581" y="1918689"/>
            <a:ext cx="9038579" cy="0"/>
          </a:xfrm>
          <a:prstGeom prst="line">
            <a:avLst/>
          </a:prstGeom>
          <a:ln>
            <a:solidFill>
              <a:srgbClr val="854693"/>
            </a:solidFill>
          </a:ln>
        </p:spPr>
        <p:style>
          <a:lnRef idx="1">
            <a:schemeClr val="accent4"/>
          </a:lnRef>
          <a:fillRef idx="0">
            <a:schemeClr val="accent4"/>
          </a:fillRef>
          <a:effectRef idx="0">
            <a:schemeClr val="accent4"/>
          </a:effectRef>
          <a:fontRef idx="minor">
            <a:schemeClr val="tx1"/>
          </a:fontRef>
        </p:style>
      </p:cxnSp>
      <p:sp>
        <p:nvSpPr>
          <p:cNvPr id="8" name="Text Placeholder 1">
            <a:extLst>
              <a:ext uri="{FF2B5EF4-FFF2-40B4-BE49-F238E27FC236}">
                <a16:creationId xmlns:a16="http://schemas.microsoft.com/office/drawing/2014/main" id="{899C50CC-1607-073C-DBD6-BA94C4B99BBA}"/>
              </a:ext>
            </a:extLst>
          </p:cNvPr>
          <p:cNvSpPr txBox="1">
            <a:spLocks/>
          </p:cNvSpPr>
          <p:nvPr/>
        </p:nvSpPr>
        <p:spPr>
          <a:xfrm>
            <a:off x="9526585"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l" defTabSz="742950" rtl="0"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المعيار </a:t>
            </a:r>
          </a:p>
        </p:txBody>
      </p:sp>
      <p:sp>
        <p:nvSpPr>
          <p:cNvPr id="9" name="Text Placeholder 1">
            <a:extLst>
              <a:ext uri="{FF2B5EF4-FFF2-40B4-BE49-F238E27FC236}">
                <a16:creationId xmlns:a16="http://schemas.microsoft.com/office/drawing/2014/main" id="{72957212-645E-BCA4-9057-50F98C556A93}"/>
              </a:ext>
            </a:extLst>
          </p:cNvPr>
          <p:cNvSpPr txBox="1">
            <a:spLocks/>
          </p:cNvSpPr>
          <p:nvPr/>
        </p:nvSpPr>
        <p:spPr>
          <a:xfrm>
            <a:off x="5751409" y="1390667"/>
            <a:ext cx="985681"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الالتزام  </a:t>
            </a:r>
          </a:p>
        </p:txBody>
      </p:sp>
      <p:sp>
        <p:nvSpPr>
          <p:cNvPr id="10" name="Text Placeholder 1">
            <a:extLst>
              <a:ext uri="{FF2B5EF4-FFF2-40B4-BE49-F238E27FC236}">
                <a16:creationId xmlns:a16="http://schemas.microsoft.com/office/drawing/2014/main" id="{0BAB7F59-6DEC-2BD1-7C4D-9979030896DD}"/>
              </a:ext>
            </a:extLst>
          </p:cNvPr>
          <p:cNvSpPr txBox="1">
            <a:spLocks/>
          </p:cNvSpPr>
          <p:nvPr/>
        </p:nvSpPr>
        <p:spPr>
          <a:xfrm>
            <a:off x="2786436" y="1390667"/>
            <a:ext cx="275761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JO" sz="1800" b="1"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الجزء المرتبط في عرضنا الفني  </a:t>
            </a:r>
          </a:p>
        </p:txBody>
      </p:sp>
      <p:sp>
        <p:nvSpPr>
          <p:cNvPr id="12" name="Text Placeholder 1">
            <a:extLst>
              <a:ext uri="{FF2B5EF4-FFF2-40B4-BE49-F238E27FC236}">
                <a16:creationId xmlns:a16="http://schemas.microsoft.com/office/drawing/2014/main" id="{3D8A799E-075E-976A-BC77-2211E827FD7C}"/>
              </a:ext>
            </a:extLst>
          </p:cNvPr>
          <p:cNvSpPr txBox="1">
            <a:spLocks/>
          </p:cNvSpPr>
          <p:nvPr/>
        </p:nvSpPr>
        <p:spPr>
          <a:xfrm>
            <a:off x="7207086" y="1971320"/>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فهم نطاق العمل ومتطلبات المشروع</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3" name="Text Placeholder 1">
            <a:extLst>
              <a:ext uri="{FF2B5EF4-FFF2-40B4-BE49-F238E27FC236}">
                <a16:creationId xmlns:a16="http://schemas.microsoft.com/office/drawing/2014/main" id="{F2977CB6-FDB1-4F4B-8FCE-4EED3CDB3999}"/>
              </a:ext>
            </a:extLst>
          </p:cNvPr>
          <p:cNvSpPr txBox="1">
            <a:spLocks/>
          </p:cNvSpPr>
          <p:nvPr/>
        </p:nvSpPr>
        <p:spPr>
          <a:xfrm>
            <a:off x="7207086" y="2466868"/>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منهجية التنفيذ المقترحة </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5" name="Text Placeholder 1">
            <a:extLst>
              <a:ext uri="{FF2B5EF4-FFF2-40B4-BE49-F238E27FC236}">
                <a16:creationId xmlns:a16="http://schemas.microsoft.com/office/drawing/2014/main" id="{15A6F930-3374-244C-6D31-094101916CE1}"/>
              </a:ext>
            </a:extLst>
          </p:cNvPr>
          <p:cNvSpPr txBox="1">
            <a:spLocks/>
          </p:cNvSpPr>
          <p:nvPr/>
        </p:nvSpPr>
        <p:spPr>
          <a:xfrm>
            <a:off x="7207086" y="301359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فريق عمل المشروع </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9" name="Text Placeholder 1">
            <a:extLst>
              <a:ext uri="{FF2B5EF4-FFF2-40B4-BE49-F238E27FC236}">
                <a16:creationId xmlns:a16="http://schemas.microsoft.com/office/drawing/2014/main" id="{A7CBF8EF-5309-9EA5-EFF3-15DF14FFC7ED}"/>
              </a:ext>
            </a:extLst>
          </p:cNvPr>
          <p:cNvSpPr txBox="1">
            <a:spLocks/>
          </p:cNvSpPr>
          <p:nvPr/>
        </p:nvSpPr>
        <p:spPr>
          <a:xfrm>
            <a:off x="1659467" y="1971320"/>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فهمنا لنطاق المشروع</a:t>
            </a:r>
            <a:r>
              <a:rPr kumimoji="0" lang="en-US"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(صفحة </a:t>
            </a:r>
            <a:r>
              <a:rPr kumimoji="0" lang="en-US"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14</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0" name="Text Placeholder 1">
            <a:extLst>
              <a:ext uri="{FF2B5EF4-FFF2-40B4-BE49-F238E27FC236}">
                <a16:creationId xmlns:a16="http://schemas.microsoft.com/office/drawing/2014/main" id="{3326C648-928D-54F9-6197-75A8CC172679}"/>
              </a:ext>
            </a:extLst>
          </p:cNvPr>
          <p:cNvSpPr txBox="1">
            <a:spLocks/>
          </p:cNvSpPr>
          <p:nvPr/>
        </p:nvSpPr>
        <p:spPr>
          <a:xfrm>
            <a:off x="1659467" y="2967196"/>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endParaRPr kumimoji="0" lang="ar-JO" sz="1800" b="0" i="0" u="none" strike="sng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8" name="Text Placeholder 1">
            <a:extLst>
              <a:ext uri="{FF2B5EF4-FFF2-40B4-BE49-F238E27FC236}">
                <a16:creationId xmlns:a16="http://schemas.microsoft.com/office/drawing/2014/main" id="{294EBF66-8385-CFA3-5BC6-466DF6929F32}"/>
              </a:ext>
            </a:extLst>
          </p:cNvPr>
          <p:cNvSpPr txBox="1">
            <a:spLocks/>
          </p:cNvSpPr>
          <p:nvPr/>
        </p:nvSpPr>
        <p:spPr>
          <a:xfrm>
            <a:off x="1659467" y="2488687"/>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منهجية تنفيذ الاعمال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(صفحة </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16</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29" name="Text Placeholder 1">
            <a:extLst>
              <a:ext uri="{FF2B5EF4-FFF2-40B4-BE49-F238E27FC236}">
                <a16:creationId xmlns:a16="http://schemas.microsoft.com/office/drawing/2014/main" id="{F9B9EFFC-7F5A-0A27-82A9-68C6BF517B9C}"/>
              </a:ext>
            </a:extLst>
          </p:cNvPr>
          <p:cNvSpPr txBox="1">
            <a:spLocks/>
          </p:cNvSpPr>
          <p:nvPr/>
        </p:nvSpPr>
        <p:spPr>
          <a:xfrm>
            <a:off x="1659467" y="301359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الهيكل التنظيمي وفريق عمل المشروع</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(صفحة </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44</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pic>
        <p:nvPicPr>
          <p:cNvPr id="33" name="Graphic 32" descr="Checkmark with solid fill">
            <a:extLst>
              <a:ext uri="{FF2B5EF4-FFF2-40B4-BE49-F238E27FC236}">
                <a16:creationId xmlns:a16="http://schemas.microsoft.com/office/drawing/2014/main" id="{55D474FC-BC84-C004-1546-83A410A0C27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2295" y="2060104"/>
            <a:ext cx="182007" cy="189417"/>
          </a:xfrm>
          <a:prstGeom prst="rect">
            <a:avLst/>
          </a:prstGeom>
        </p:spPr>
      </p:pic>
      <p:sp>
        <p:nvSpPr>
          <p:cNvPr id="3" name="Text Placeholder 1">
            <a:extLst>
              <a:ext uri="{FF2B5EF4-FFF2-40B4-BE49-F238E27FC236}">
                <a16:creationId xmlns:a16="http://schemas.microsoft.com/office/drawing/2014/main" id="{5A8C862D-98AE-89AE-FC78-E51C1D340BEC}"/>
              </a:ext>
            </a:extLst>
          </p:cNvPr>
          <p:cNvSpPr txBox="1">
            <a:spLocks/>
          </p:cNvSpPr>
          <p:nvPr/>
        </p:nvSpPr>
        <p:spPr>
          <a:xfrm>
            <a:off x="7207086" y="3492383"/>
            <a:ext cx="3305180"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rPr>
              <a:t>الخبرة المتخصصة في المشاريع ذات الصلة</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4" name="Text Placeholder 1">
            <a:extLst>
              <a:ext uri="{FF2B5EF4-FFF2-40B4-BE49-F238E27FC236}">
                <a16:creationId xmlns:a16="http://schemas.microsoft.com/office/drawing/2014/main" id="{CA8C75B4-6161-A76F-4C94-649CCCCA7D9C}"/>
              </a:ext>
            </a:extLst>
          </p:cNvPr>
          <p:cNvSpPr txBox="1">
            <a:spLocks/>
          </p:cNvSpPr>
          <p:nvPr/>
        </p:nvSpPr>
        <p:spPr>
          <a:xfrm>
            <a:off x="1659467" y="3492383"/>
            <a:ext cx="3884585" cy="442052"/>
          </a:xfrm>
          <a:prstGeom prst="rect">
            <a:avLst/>
          </a:prstGeom>
          <a:ln w="12700">
            <a:miter lim="400000"/>
          </a:ln>
        </p:spPr>
        <p:txBody>
          <a:bodyPr vert="horz" lIns="0" tIns="0" rIns="0" bIns="0" rtlCol="0" anchor="ctr" anchorCtr="0">
            <a:noAutofit/>
          </a:bodyPr>
          <a:lstStyle>
            <a:lvl1pPr marL="202384" marR="0" indent="-73856" algn="r" defTabSz="742950" rtl="1" eaLnBrk="1" fontAlgn="auto" latinLnBrk="0" hangingPunct="1">
              <a:lnSpc>
                <a:spcPct val="90000"/>
              </a:lnSpc>
              <a:spcBef>
                <a:spcPts val="0"/>
              </a:spcBef>
              <a:spcAft>
                <a:spcPts val="0"/>
              </a:spcAft>
              <a:buClrTx/>
              <a:buSzPct val="100000"/>
              <a:buFont typeface="Arial"/>
              <a:buNone/>
              <a:tabLst/>
              <a:defRPr kumimoji="0" lang="en-US" sz="1200" b="1" i="0" u="none" strike="noStrike" kern="1200"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rgbClr val="00867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rgbClr val="00867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rgbClr val="00867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rgbClr val="00867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2384" marR="0" lvl="0" indent="-73856" algn="r" defTabSz="742950" rtl="1" eaLnBrk="1" fontAlgn="auto" latinLnBrk="0" hangingPunct="1">
              <a:lnSpc>
                <a:spcPct val="90000"/>
              </a:lnSpc>
              <a:spcBef>
                <a:spcPts val="0"/>
              </a:spcBef>
              <a:spcAft>
                <a:spcPts val="0"/>
              </a:spcAft>
              <a:buClrTx/>
              <a:buSzPct val="100000"/>
              <a:buFont typeface="Arial"/>
              <a:buNone/>
              <a:tabLst/>
              <a:defRPr/>
            </a:pP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مشاريعنا </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a:t>
            </a:r>
            <a:r>
              <a:rPr kumimoji="0" lang="ar-SA"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صفحة 65</a:t>
            </a:r>
            <a:r>
              <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hlinkClick r:id="" action="ppaction://noaction"/>
              </a:rPr>
              <a:t>)</a:t>
            </a:r>
            <a:endParaRPr kumimoji="0" lang="ar-JO" sz="1800" b="0" i="0" u="none" strike="noStrike" kern="1200" cap="none" spc="0" normalizeH="0" baseline="0" noProof="0">
              <a:ln>
                <a:noFill/>
              </a:ln>
              <a:solidFill>
                <a:srgbClr val="181938">
                  <a:lumMod val="75000"/>
                </a:srgbClr>
              </a:solidFill>
              <a:effectLst/>
              <a:uLnTx/>
              <a:uFillTx/>
              <a:latin typeface="Sakkal Majalla" panose="02000000000000000000" pitchFamily="2" charset="-78"/>
              <a:ea typeface="Calibri"/>
              <a:cs typeface="Sakkal Majalla" panose="02000000000000000000" pitchFamily="2" charset="-78"/>
              <a:sym typeface="Calibri"/>
            </a:endParaRPr>
          </a:p>
        </p:txBody>
      </p:sp>
      <p:sp>
        <p:nvSpPr>
          <p:cNvPr id="17" name="Oval 16">
            <a:extLst>
              <a:ext uri="{FF2B5EF4-FFF2-40B4-BE49-F238E27FC236}">
                <a16:creationId xmlns:a16="http://schemas.microsoft.com/office/drawing/2014/main" id="{A5103AE5-4B16-5BF0-7D8C-A457B16852C9}"/>
              </a:ext>
            </a:extLst>
          </p:cNvPr>
          <p:cNvSpPr/>
          <p:nvPr/>
        </p:nvSpPr>
        <p:spPr>
          <a:xfrm>
            <a:off x="6271679" y="2526863"/>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8" name="Graphic 17" descr="Checkmark with solid fill">
            <a:extLst>
              <a:ext uri="{FF2B5EF4-FFF2-40B4-BE49-F238E27FC236}">
                <a16:creationId xmlns:a16="http://schemas.microsoft.com/office/drawing/2014/main" id="{C11F47EA-8CBC-3A8B-00CB-295AD05E5D0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2295" y="2609400"/>
            <a:ext cx="182007" cy="189417"/>
          </a:xfrm>
          <a:prstGeom prst="rect">
            <a:avLst/>
          </a:prstGeom>
        </p:spPr>
      </p:pic>
      <p:sp>
        <p:nvSpPr>
          <p:cNvPr id="21" name="Oval 20">
            <a:extLst>
              <a:ext uri="{FF2B5EF4-FFF2-40B4-BE49-F238E27FC236}">
                <a16:creationId xmlns:a16="http://schemas.microsoft.com/office/drawing/2014/main" id="{FAAA3286-0F6B-BB55-FD41-8DCB20FC0E1F}"/>
              </a:ext>
            </a:extLst>
          </p:cNvPr>
          <p:cNvSpPr/>
          <p:nvPr/>
        </p:nvSpPr>
        <p:spPr>
          <a:xfrm>
            <a:off x="6271679" y="3013926"/>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2" name="Graphic 21" descr="Checkmark with solid fill">
            <a:extLst>
              <a:ext uri="{FF2B5EF4-FFF2-40B4-BE49-F238E27FC236}">
                <a16:creationId xmlns:a16="http://schemas.microsoft.com/office/drawing/2014/main" id="{F1A7D776-FFB3-4993-43B3-9C5828D1EB2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2295" y="3096463"/>
            <a:ext cx="182007" cy="189417"/>
          </a:xfrm>
          <a:prstGeom prst="rect">
            <a:avLst/>
          </a:prstGeom>
        </p:spPr>
      </p:pic>
      <p:sp>
        <p:nvSpPr>
          <p:cNvPr id="23" name="Oval 22">
            <a:extLst>
              <a:ext uri="{FF2B5EF4-FFF2-40B4-BE49-F238E27FC236}">
                <a16:creationId xmlns:a16="http://schemas.microsoft.com/office/drawing/2014/main" id="{F919FEB5-F7C6-B7C1-AD10-8528D678D807}"/>
              </a:ext>
            </a:extLst>
          </p:cNvPr>
          <p:cNvSpPr/>
          <p:nvPr/>
        </p:nvSpPr>
        <p:spPr>
          <a:xfrm>
            <a:off x="6271679" y="3563222"/>
            <a:ext cx="365760" cy="365760"/>
          </a:xfrm>
          <a:prstGeom prst="ellipse">
            <a:avLst/>
          </a:prstGeom>
          <a:solidFill>
            <a:srgbClr val="FFFFFF"/>
          </a:solidFill>
          <a:ln w="25400" cap="flat">
            <a:solidFill>
              <a:srgbClr val="85469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24" name="Graphic 23" descr="Checkmark with solid fill">
            <a:extLst>
              <a:ext uri="{FF2B5EF4-FFF2-40B4-BE49-F238E27FC236}">
                <a16:creationId xmlns:a16="http://schemas.microsoft.com/office/drawing/2014/main" id="{9ADCEE4A-8768-3749-A982-1C97FAB00C0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2295" y="3645759"/>
            <a:ext cx="182007" cy="189417"/>
          </a:xfrm>
          <a:prstGeom prst="rect">
            <a:avLst/>
          </a:prstGeom>
        </p:spPr>
      </p:pic>
    </p:spTree>
    <p:extLst>
      <p:ext uri="{BB962C8B-B14F-4D97-AF65-F5344CB8AC3E}">
        <p14:creationId xmlns:p14="http://schemas.microsoft.com/office/powerpoint/2010/main" val="220378408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25" name="Rectangle 24">
            <a:extLst>
              <a:ext uri="{FF2B5EF4-FFF2-40B4-BE49-F238E27FC236}">
                <a16:creationId xmlns:a16="http://schemas.microsoft.com/office/drawing/2014/main" id="{17E4770E-145D-ADCF-DEDE-6EB219A736E1}"/>
              </a:ext>
            </a:extLst>
          </p:cNvPr>
          <p:cNvSpPr/>
          <p:nvPr/>
        </p:nvSpPr>
        <p:spPr>
          <a:xfrm>
            <a:off x="4688122" y="1373154"/>
            <a:ext cx="4808567" cy="4208844"/>
          </a:xfrm>
          <a:prstGeom prst="rect">
            <a:avLst/>
          </a:prstGeom>
        </p:spPr>
        <p:txBody>
          <a:bodyPr wrap="square">
            <a:spAutoFit/>
          </a:bodyPr>
          <a:lstStyle/>
          <a:p>
            <a:pPr algn="r" rtl="1" hangingPunct="1">
              <a:lnSpc>
                <a:spcPct val="150000"/>
              </a:lnSpc>
              <a:buSzPct val="120000"/>
              <a:defRPr/>
            </a:pPr>
            <a:r>
              <a:rPr lang="ar-SA" sz="2000" kern="1200">
                <a:solidFill>
                  <a:schemeClr val="accent3"/>
                </a:solidFill>
                <a:latin typeface="Sakkal Majalla" panose="02000000000000000000" pitchFamily="2" charset="-78"/>
                <a:ea typeface="+mn-ea"/>
                <a:cs typeface="Sakkal Majalla" panose="02000000000000000000" pitchFamily="2" charset="-78"/>
                <a:sym typeface="Segoe UI Semilight"/>
              </a:rPr>
              <a:t>الملخص التنفيذي</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نطاق عمل المشروع</a:t>
            </a:r>
          </a:p>
          <a:p>
            <a:pPr algn="r" rtl="1" hangingPunct="1">
              <a:lnSpc>
                <a:spcPct val="150000"/>
              </a:lnSpc>
              <a:buSzPct val="120000"/>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منهجية</a:t>
            </a: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 تنفيذ المشروع</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الجدول الزمني لتنفيذ المشروع</a:t>
            </a: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الهيكل التنظيمي وفريق العمل</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افتراضات المشروع</a:t>
            </a:r>
          </a:p>
          <a:p>
            <a:pPr marR="0" lvl="0" algn="r"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عن شركة المستقبل الرقمي</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عملائنا</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r"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مشاريعنا</a:t>
            </a:r>
          </a:p>
        </p:txBody>
      </p:sp>
      <p:pic>
        <p:nvPicPr>
          <p:cNvPr id="27" name="Picture 26">
            <a:extLst>
              <a:ext uri="{FF2B5EF4-FFF2-40B4-BE49-F238E27FC236}">
                <a16:creationId xmlns:a16="http://schemas.microsoft.com/office/drawing/2014/main" id="{45A236C3-37CC-CDE3-915D-FB9DF47066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1550780"/>
            <a:ext cx="227406" cy="246004"/>
          </a:xfrm>
          <a:prstGeom prst="rect">
            <a:avLst/>
          </a:prstGeom>
        </p:spPr>
      </p:pic>
      <p:pic>
        <p:nvPicPr>
          <p:cNvPr id="28" name="Picture 27">
            <a:extLst>
              <a:ext uri="{FF2B5EF4-FFF2-40B4-BE49-F238E27FC236}">
                <a16:creationId xmlns:a16="http://schemas.microsoft.com/office/drawing/2014/main" id="{0AF3F347-EF0B-B027-8EB8-30986413EE0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526832"/>
            <a:ext cx="227406" cy="246004"/>
          </a:xfrm>
          <a:prstGeom prst="rect">
            <a:avLst/>
          </a:prstGeom>
        </p:spPr>
      </p:pic>
      <p:pic>
        <p:nvPicPr>
          <p:cNvPr id="29" name="Picture 28">
            <a:extLst>
              <a:ext uri="{FF2B5EF4-FFF2-40B4-BE49-F238E27FC236}">
                <a16:creationId xmlns:a16="http://schemas.microsoft.com/office/drawing/2014/main" id="{E0F1822B-C86E-1217-F388-C69DE652E78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30" name="Picture 29">
            <a:extLst>
              <a:ext uri="{FF2B5EF4-FFF2-40B4-BE49-F238E27FC236}">
                <a16:creationId xmlns:a16="http://schemas.microsoft.com/office/drawing/2014/main" id="{AB3E3B98-B7C9-7AAA-185F-112E49B8CB5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31" name="Picture 30">
            <a:extLst>
              <a:ext uri="{FF2B5EF4-FFF2-40B4-BE49-F238E27FC236}">
                <a16:creationId xmlns:a16="http://schemas.microsoft.com/office/drawing/2014/main" id="{08AD7CB0-F15F-492D-3BC6-366A04F4FB1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32" name="Picture 31">
            <a:extLst>
              <a:ext uri="{FF2B5EF4-FFF2-40B4-BE49-F238E27FC236}">
                <a16:creationId xmlns:a16="http://schemas.microsoft.com/office/drawing/2014/main" id="{ECC9B914-E37A-5952-E007-2B2C8AC9A57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33" name="Picture 32">
            <a:extLst>
              <a:ext uri="{FF2B5EF4-FFF2-40B4-BE49-F238E27FC236}">
                <a16:creationId xmlns:a16="http://schemas.microsoft.com/office/drawing/2014/main" id="{F47C6829-F156-F27B-6139-563AE5A0095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34" name="Picture 33">
            <a:extLst>
              <a:ext uri="{FF2B5EF4-FFF2-40B4-BE49-F238E27FC236}">
                <a16:creationId xmlns:a16="http://schemas.microsoft.com/office/drawing/2014/main" id="{201295E2-3266-C206-793D-5353E648241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35" name="Picture 34">
            <a:extLst>
              <a:ext uri="{FF2B5EF4-FFF2-40B4-BE49-F238E27FC236}">
                <a16:creationId xmlns:a16="http://schemas.microsoft.com/office/drawing/2014/main" id="{CB099E87-7212-85B3-31E9-7096C2118551}"/>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2554"/>
            <a:ext cx="227406" cy="246004"/>
          </a:xfrm>
          <a:prstGeom prst="rect">
            <a:avLst/>
          </a:prstGeom>
        </p:spPr>
      </p:pic>
    </p:spTree>
    <p:extLst>
      <p:ext uri="{BB962C8B-B14F-4D97-AF65-F5344CB8AC3E}">
        <p14:creationId xmlns:p14="http://schemas.microsoft.com/office/powerpoint/2010/main" val="72349865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F475CE3-A976-59B7-D639-AEB40A25BB68}"/>
              </a:ext>
            </a:extLst>
          </p:cNvPr>
          <p:cNvSpPr txBox="1">
            <a:spLocks/>
          </p:cNvSpPr>
          <p:nvPr/>
        </p:nvSpPr>
        <p:spPr>
          <a:xfrm>
            <a:off x="1315844" y="3584614"/>
            <a:ext cx="2441575" cy="2035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ctr" hangingPunct="1"/>
            <a:r>
              <a:rPr lang="ar-SA" sz="2800">
                <a:solidFill>
                  <a:schemeClr val="bg1"/>
                </a:solidFill>
                <a:latin typeface="A Jannat LT" pitchFamily="2" charset="-78"/>
                <a:cs typeface="A Jannat LT" pitchFamily="2" charset="-78"/>
              </a:rPr>
              <a:t>المـلـخـص التنفيذي</a:t>
            </a:r>
            <a:endParaRPr lang="en-US" sz="2800">
              <a:solidFill>
                <a:schemeClr val="bg1"/>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27790451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E8F86E5E-57DE-166B-183D-B4F533DF82D4}"/>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SA" sz="2400" b="1">
                <a:solidFill>
                  <a:schemeClr val="accent2"/>
                </a:solidFill>
                <a:latin typeface="Sakkal Majalla" panose="02000000000000000000" pitchFamily="2" charset="-78"/>
                <a:cs typeface="Sakkal Majalla" panose="02000000000000000000" pitchFamily="2" charset="-78"/>
              </a:rPr>
              <a:t>نبذة عن الشركة</a:t>
            </a:r>
          </a:p>
        </p:txBody>
      </p:sp>
      <p:sp>
        <p:nvSpPr>
          <p:cNvPr id="2" name="Rectangle 1">
            <a:extLst>
              <a:ext uri="{FF2B5EF4-FFF2-40B4-BE49-F238E27FC236}">
                <a16:creationId xmlns:a16="http://schemas.microsoft.com/office/drawing/2014/main" id="{70C744AF-31DC-3595-BFBC-55510ECB72C4}"/>
              </a:ext>
            </a:extLst>
          </p:cNvPr>
          <p:cNvSpPr/>
          <p:nvPr/>
        </p:nvSpPr>
        <p:spPr>
          <a:xfrm>
            <a:off x="7093819" y="1063763"/>
            <a:ext cx="4831206" cy="4826321"/>
          </a:xfrm>
          <a:prstGeom prst="rect">
            <a:avLst/>
          </a:prstGeom>
        </p:spPr>
        <p:txBody>
          <a:bodyPr wrap="square">
            <a:spAutoFit/>
          </a:bodyPr>
          <a:lstStyle/>
          <a:p>
            <a:pPr marL="0" marR="0" lvl="0" indent="0" algn="justLow" defTabSz="262390" rtl="1" eaLnBrk="1" fontAlgn="auto" latinLnBrk="0" hangingPunct="1">
              <a:lnSpc>
                <a:spcPct val="150000"/>
              </a:lnSpc>
              <a:spcBef>
                <a:spcPts val="0"/>
              </a:spcBef>
              <a:spcAft>
                <a:spcPts val="0"/>
              </a:spcAft>
              <a:buClrTx/>
              <a:buSzTx/>
              <a:buFontTx/>
              <a:buNone/>
              <a:tabLst/>
              <a:defRPr/>
            </a:pPr>
            <a:r>
              <a:rPr kumimoji="0" lang="ar-SA" sz="2300" b="1" i="0" u="none" strike="noStrike" kern="1200" cap="none" spc="0" normalizeH="0" baseline="0" noProof="0">
                <a:ln>
                  <a:noFill/>
                </a:ln>
                <a:solidFill>
                  <a:schemeClr val="tx1"/>
                </a:solidFill>
                <a:effectLst/>
                <a:uLnTx/>
                <a:uFillTx/>
                <a:latin typeface="Sakkal Majalla" panose="02000000000000000000" pitchFamily="2" charset="-78"/>
                <a:ea typeface="+mn-ea"/>
                <a:cs typeface="Sakkal Majalla" panose="02000000000000000000" pitchFamily="2" charset="-78"/>
              </a:rPr>
              <a:t>شركة المستقبل الرقمي للاتصالات وتقنية المعلومات شركة مصنفة ومتخصصة في تقديم الخدمات والحلول الكاملة وتقديم خدمات الاستشارات الإدارية العليا، تدار من قبل فريق مستشارين ومتخصصين في مجال </a:t>
            </a:r>
            <a:r>
              <a:rPr lang="ar-SA" sz="2300" b="1" kern="1200">
                <a:solidFill>
                  <a:schemeClr val="tx1"/>
                </a:solidFill>
                <a:latin typeface="Sakkal Majalla" panose="02000000000000000000" pitchFamily="2" charset="-78"/>
                <a:ea typeface="+mn-ea"/>
                <a:cs typeface="Sakkal Majalla" panose="02000000000000000000" pitchFamily="2" charset="-78"/>
              </a:rPr>
              <a:t>الاستشارات </a:t>
            </a:r>
            <a:r>
              <a:rPr kumimoji="0" lang="ar-SA" sz="2300" b="1" i="0" u="none" strike="noStrike" kern="1200" cap="none" spc="0" normalizeH="0" baseline="0" noProof="0">
                <a:ln>
                  <a:noFill/>
                </a:ln>
                <a:solidFill>
                  <a:schemeClr val="tx1"/>
                </a:solidFill>
                <a:effectLst/>
                <a:uLnTx/>
                <a:uFillTx/>
                <a:latin typeface="Sakkal Majalla" panose="02000000000000000000" pitchFamily="2" charset="-78"/>
                <a:ea typeface="+mn-ea"/>
                <a:cs typeface="Sakkal Majalla" panose="02000000000000000000" pitchFamily="2" charset="-78"/>
              </a:rPr>
              <a:t>الإدارية وتقنية المعلومات، وتضم خبراء من المطورين من ذوي المهارات والكفاءات العالية، يعملون جميعا على نهج واحد، ويتميزون بالتفاني والدقة والالتزام والثقة والنزاهة؛ كل هذا يصب في غرض واحد يتمثل في تلبية احتياجات ومتطلبات العملاء.</a:t>
            </a:r>
          </a:p>
        </p:txBody>
      </p:sp>
      <p:sp>
        <p:nvSpPr>
          <p:cNvPr id="3" name="Rectangle 2">
            <a:extLst>
              <a:ext uri="{FF2B5EF4-FFF2-40B4-BE49-F238E27FC236}">
                <a16:creationId xmlns:a16="http://schemas.microsoft.com/office/drawing/2014/main" id="{82CB0BA0-4A32-DB88-20E3-7B6E5D0E4C7A}"/>
              </a:ext>
            </a:extLst>
          </p:cNvPr>
          <p:cNvSpPr/>
          <p:nvPr/>
        </p:nvSpPr>
        <p:spPr>
          <a:xfrm>
            <a:off x="1653575" y="3506674"/>
            <a:ext cx="4522028" cy="461665"/>
          </a:xfrm>
          <a:prstGeom prst="rect">
            <a:avLst/>
          </a:prstGeom>
        </p:spPr>
        <p:txBody>
          <a:bodyPr wrap="square">
            <a:spAutoFit/>
          </a:bodyPr>
          <a:lstStyle/>
          <a:p>
            <a:pPr marL="0" marR="0" lvl="0" indent="0" algn="r" defTabSz="457187" rtl="1" eaLnBrk="1" fontAlgn="auto" latinLnBrk="0" hangingPunct="1">
              <a:spcBef>
                <a:spcPts val="0"/>
              </a:spcBef>
              <a:spcAft>
                <a:spcPts val="0"/>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الرسالة</a:t>
            </a:r>
          </a:p>
        </p:txBody>
      </p:sp>
      <p:sp>
        <p:nvSpPr>
          <p:cNvPr id="4" name="Rectangle 3">
            <a:extLst>
              <a:ext uri="{FF2B5EF4-FFF2-40B4-BE49-F238E27FC236}">
                <a16:creationId xmlns:a16="http://schemas.microsoft.com/office/drawing/2014/main" id="{86877B6E-5B0F-5592-18B8-E5A031D42FEC}"/>
              </a:ext>
            </a:extLst>
          </p:cNvPr>
          <p:cNvSpPr/>
          <p:nvPr/>
        </p:nvSpPr>
        <p:spPr>
          <a:xfrm>
            <a:off x="1868345" y="1207814"/>
            <a:ext cx="4294558" cy="461665"/>
          </a:xfrm>
          <a:prstGeom prst="rect">
            <a:avLst/>
          </a:prstGeom>
        </p:spPr>
        <p:txBody>
          <a:bodyPr wrap="square">
            <a:spAutoFit/>
          </a:bodyPr>
          <a:lstStyle/>
          <a:p>
            <a:pPr marL="0" marR="0" lvl="0" indent="0" algn="r" defTabSz="457187" rtl="1" eaLnBrk="1" fontAlgn="auto" latinLnBrk="0" hangingPunct="1">
              <a:spcBef>
                <a:spcPts val="433"/>
              </a:spcBef>
              <a:spcAft>
                <a:spcPts val="433"/>
              </a:spcAft>
              <a:buClrTx/>
              <a:buSzTx/>
              <a:buFontTx/>
              <a:buNone/>
              <a:tabLst/>
              <a:defRPr/>
            </a:pPr>
            <a:r>
              <a:rPr lang="ar-SA" sz="2400" b="1" kern="1200">
                <a:solidFill>
                  <a:schemeClr val="accent2"/>
                </a:solidFill>
                <a:latin typeface="Sakkal Majalla" panose="02000000000000000000" pitchFamily="2" charset="-78"/>
                <a:ea typeface="+mn-ea"/>
                <a:cs typeface="Sakkal Majalla" panose="02000000000000000000" pitchFamily="2" charset="-78"/>
              </a:rPr>
              <a:t>الرؤية</a:t>
            </a:r>
            <a:endParaRPr lang="en-US" sz="2400" b="1" kern="1200">
              <a:solidFill>
                <a:schemeClr val="accent2"/>
              </a:solidFill>
              <a:latin typeface="Sakkal Majalla" panose="02000000000000000000" pitchFamily="2" charset="-78"/>
              <a:ea typeface="+mn-ea"/>
              <a:cs typeface="Sakkal Majalla" panose="02000000000000000000" pitchFamily="2" charset="-78"/>
            </a:endParaRPr>
          </a:p>
        </p:txBody>
      </p:sp>
      <p:cxnSp>
        <p:nvCxnSpPr>
          <p:cNvPr id="7" name="Straight Connector 6">
            <a:extLst>
              <a:ext uri="{FF2B5EF4-FFF2-40B4-BE49-F238E27FC236}">
                <a16:creationId xmlns:a16="http://schemas.microsoft.com/office/drawing/2014/main" id="{B514CD48-5FD9-C39A-35BA-614FF1E87CCD}"/>
              </a:ext>
            </a:extLst>
          </p:cNvPr>
          <p:cNvCxnSpPr/>
          <p:nvPr/>
        </p:nvCxnSpPr>
        <p:spPr>
          <a:xfrm>
            <a:off x="6720974" y="1207814"/>
            <a:ext cx="0" cy="4682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18BEC2E-F134-DD3D-CC82-2C060320C779}"/>
              </a:ext>
            </a:extLst>
          </p:cNvPr>
          <p:cNvCxnSpPr>
            <a:cxnSpLocks/>
          </p:cNvCxnSpPr>
          <p:nvPr/>
        </p:nvCxnSpPr>
        <p:spPr>
          <a:xfrm flipH="1">
            <a:off x="3767576" y="1645920"/>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EAB0B5-A449-6B38-1625-89F94729A0C7}"/>
              </a:ext>
            </a:extLst>
          </p:cNvPr>
          <p:cNvSpPr txBox="1"/>
          <p:nvPr/>
        </p:nvSpPr>
        <p:spPr>
          <a:xfrm>
            <a:off x="3780276" y="1836751"/>
            <a:ext cx="2427351" cy="1477328"/>
          </a:xfrm>
          <a:prstGeom prst="rect">
            <a:avLst/>
          </a:prstGeom>
          <a:noFill/>
        </p:spPr>
        <p:txBody>
          <a:bodyPr wrap="square">
            <a:spAutoFit/>
          </a:bodyPr>
          <a:lstStyle/>
          <a:p>
            <a:pPr marL="0" marR="0" lvl="0" indent="0" algn="r" defTabSz="457187" rtl="1" eaLnBrk="1" fontAlgn="auto" latinLnBrk="0" hangingPunct="1">
              <a:spcBef>
                <a:spcPts val="433"/>
              </a:spcBef>
              <a:spcAft>
                <a:spcPts val="433"/>
              </a:spcAft>
              <a:buClrTx/>
              <a:buSzTx/>
              <a:buFontTx/>
              <a:buNone/>
              <a:tabLst/>
              <a:defRPr/>
            </a:pP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المحافظة على مكانة الريادة في السوق </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الرقمي </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في كل ما نقوم به، من خلال تقديم أحدث الحلول المتكاملة، وتوسيع نطاق عروضنا وخدماتنا في السوق.</a:t>
            </a:r>
            <a:endParaRPr kumimoji="0" lang="en-GB"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endParaRPr>
          </a:p>
        </p:txBody>
      </p:sp>
      <p:pic>
        <p:nvPicPr>
          <p:cNvPr id="62" name="Picture 61">
            <a:extLst>
              <a:ext uri="{FF2B5EF4-FFF2-40B4-BE49-F238E27FC236}">
                <a16:creationId xmlns:a16="http://schemas.microsoft.com/office/drawing/2014/main" id="{8923385A-E4DE-8050-C4D0-44FA287F1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4026" y="1094766"/>
            <a:ext cx="552931" cy="559170"/>
          </a:xfrm>
          <a:prstGeom prst="rect">
            <a:avLst/>
          </a:prstGeom>
        </p:spPr>
      </p:pic>
      <p:grpSp>
        <p:nvGrpSpPr>
          <p:cNvPr id="67" name="Group 66">
            <a:extLst>
              <a:ext uri="{FF2B5EF4-FFF2-40B4-BE49-F238E27FC236}">
                <a16:creationId xmlns:a16="http://schemas.microsoft.com/office/drawing/2014/main" id="{79C41F55-B739-C503-DAF2-FBDB5EE85A2B}"/>
              </a:ext>
            </a:extLst>
          </p:cNvPr>
          <p:cNvGrpSpPr/>
          <p:nvPr/>
        </p:nvGrpSpPr>
        <p:grpSpPr>
          <a:xfrm>
            <a:off x="3767576" y="3389020"/>
            <a:ext cx="2595525" cy="2101319"/>
            <a:chOff x="3399276" y="2842920"/>
            <a:chExt cx="2595525" cy="2101319"/>
          </a:xfrm>
        </p:grpSpPr>
        <p:cxnSp>
          <p:nvCxnSpPr>
            <p:cNvPr id="10" name="Straight Connector 9">
              <a:extLst>
                <a:ext uri="{FF2B5EF4-FFF2-40B4-BE49-F238E27FC236}">
                  <a16:creationId xmlns:a16="http://schemas.microsoft.com/office/drawing/2014/main" id="{3F311C43-1B7E-07F6-8638-A9EE03EABE4C}"/>
                </a:ext>
              </a:extLst>
            </p:cNvPr>
            <p:cNvCxnSpPr>
              <a:cxnSpLocks/>
            </p:cNvCxnSpPr>
            <p:nvPr/>
          </p:nvCxnSpPr>
          <p:spPr>
            <a:xfrm flipH="1">
              <a:off x="3411976" y="3470309"/>
              <a:ext cx="239532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AE89BD3-A94A-7C64-B533-7A0EE1F88A8C}"/>
                </a:ext>
              </a:extLst>
            </p:cNvPr>
            <p:cNvSpPr txBox="1"/>
            <p:nvPr/>
          </p:nvSpPr>
          <p:spPr>
            <a:xfrm>
              <a:off x="3399276" y="3743910"/>
              <a:ext cx="2595525" cy="1200329"/>
            </a:xfrm>
            <a:prstGeom prst="rect">
              <a:avLst/>
            </a:prstGeom>
            <a:noFill/>
          </p:spPr>
          <p:txBody>
            <a:bodyPr wrap="square">
              <a:spAutoFit/>
            </a:bodyPr>
            <a:lstStyle/>
            <a:p>
              <a:pPr marL="0" marR="0" lvl="0" indent="0" algn="r" defTabSz="457187" rtl="1" eaLnBrk="1" fontAlgn="auto" latinLnBrk="0" hangingPunct="1">
                <a:spcBef>
                  <a:spcPts val="0"/>
                </a:spcBef>
                <a:spcAft>
                  <a:spcPts val="0"/>
                </a:spcAft>
                <a:buClrTx/>
                <a:buSzTx/>
                <a:buFontTx/>
                <a:buNone/>
                <a:tabLst/>
                <a:defRPr/>
              </a:pP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نعمل على توفير حلول</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رقمية </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فعالة من حيث التكلفة، وذات جودة عالية، تعزز معرفتنا وإلمامنا</a:t>
              </a:r>
              <a:r>
                <a:rPr kumimoji="0" lang="ar-SA"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r>
                <a:rPr kumimoji="0" lang="ar-JO" sz="18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 والتزامنا يدفعنا لدعم عملائنا، ورعاية موظفينا.</a:t>
              </a:r>
              <a:r>
                <a:rPr kumimoji="0" lang="en-US"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t>
              </a:r>
            </a:p>
          </p:txBody>
        </p:sp>
        <p:pic>
          <p:nvPicPr>
            <p:cNvPr id="63" name="Picture 62" descr="A purple and blue target with a pink arrow in the center&#10;&#10;Description automatically generated">
              <a:extLst>
                <a:ext uri="{FF2B5EF4-FFF2-40B4-BE49-F238E27FC236}">
                  <a16:creationId xmlns:a16="http://schemas.microsoft.com/office/drawing/2014/main" id="{5D4A2964-ED7E-FCAE-F0B4-4ACF645F1B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0020" y="2842920"/>
              <a:ext cx="552931" cy="559170"/>
            </a:xfrm>
            <a:prstGeom prst="rect">
              <a:avLst/>
            </a:prstGeom>
          </p:spPr>
        </p:pic>
      </p:grpSp>
    </p:spTree>
    <p:extLst>
      <p:ext uri="{BB962C8B-B14F-4D97-AF65-F5344CB8AC3E}">
        <p14:creationId xmlns:p14="http://schemas.microsoft.com/office/powerpoint/2010/main" val="2014272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4">
            <a:extLst>
              <a:ext uri="{FF2B5EF4-FFF2-40B4-BE49-F238E27FC236}">
                <a16:creationId xmlns:a16="http://schemas.microsoft.com/office/drawing/2014/main" id="{165B1980-9885-2078-57DE-96FA27F8D83C}"/>
              </a:ext>
            </a:extLst>
          </p:cNvPr>
          <p:cNvSpPr txBox="1">
            <a:spLocks/>
          </p:cNvSpPr>
          <p:nvPr/>
        </p:nvSpPr>
        <p:spPr>
          <a:xfrm>
            <a:off x="565819" y="389216"/>
            <a:ext cx="11304587" cy="347447"/>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r" rtl="1" eaLnBrk="1" hangingPunct="1">
              <a:lnSpc>
                <a:spcPct val="90000"/>
              </a:lnSpc>
              <a:spcBef>
                <a:spcPct val="0"/>
              </a:spcBef>
              <a:defRPr sz="2000" b="1" kern="1200">
                <a:solidFill>
                  <a:srgbClr val="7030A0"/>
                </a:solidFill>
                <a:latin typeface="DIN Next LT Arabic" panose="020B0503020203050203" pitchFamily="34" charset="-78"/>
                <a:cs typeface="DIN Next LT Arabic" panose="020B0503020203050203" pitchFamily="34" charset="-78"/>
              </a:defRPr>
            </a:lvl1pPr>
          </a:lstStyle>
          <a:p>
            <a:r>
              <a:rPr lang="ar-SA" sz="2400">
                <a:solidFill>
                  <a:schemeClr val="accent2"/>
                </a:solidFill>
                <a:latin typeface="Sakkal Majalla" panose="02000000000000000000" pitchFamily="2" charset="-78"/>
                <a:cs typeface="Sakkal Majalla" panose="02000000000000000000" pitchFamily="2" charset="-78"/>
              </a:rPr>
              <a:t>ميزتنا التنافسية</a:t>
            </a:r>
          </a:p>
        </p:txBody>
      </p:sp>
      <p:grpSp>
        <p:nvGrpSpPr>
          <p:cNvPr id="52" name="Group 51">
            <a:extLst>
              <a:ext uri="{FF2B5EF4-FFF2-40B4-BE49-F238E27FC236}">
                <a16:creationId xmlns:a16="http://schemas.microsoft.com/office/drawing/2014/main" id="{00670EFF-5096-89C4-6045-21ED93883976}"/>
              </a:ext>
            </a:extLst>
          </p:cNvPr>
          <p:cNvGrpSpPr/>
          <p:nvPr/>
        </p:nvGrpSpPr>
        <p:grpSpPr>
          <a:xfrm flipH="1">
            <a:off x="825927" y="1060712"/>
            <a:ext cx="10540145" cy="5494675"/>
            <a:chOff x="813656" y="805521"/>
            <a:chExt cx="10540145" cy="5494675"/>
          </a:xfrm>
        </p:grpSpPr>
        <p:sp>
          <p:nvSpPr>
            <p:cNvPr id="32" name="Google Shape;260;p7">
              <a:extLst>
                <a:ext uri="{FF2B5EF4-FFF2-40B4-BE49-F238E27FC236}">
                  <a16:creationId xmlns:a16="http://schemas.microsoft.com/office/drawing/2014/main" id="{21AEF5BD-18D1-7AE6-EF00-A0E5E5266B63}"/>
                </a:ext>
              </a:extLst>
            </p:cNvPr>
            <p:cNvSpPr/>
            <p:nvPr/>
          </p:nvSpPr>
          <p:spPr>
            <a:xfrm rot="7445689" flipH="1">
              <a:off x="5801281" y="3143625"/>
              <a:ext cx="2453089" cy="1978386"/>
            </a:xfrm>
            <a:custGeom>
              <a:avLst/>
              <a:gdLst/>
              <a:ahLst/>
              <a:cxnLst/>
              <a:rect l="l" t="t" r="r" b="b"/>
              <a:pathLst>
                <a:path w="6216324" h="2850626" extrusionOk="0">
                  <a:moveTo>
                    <a:pt x="4107312" y="0"/>
                  </a:moveTo>
                  <a:lnTo>
                    <a:pt x="6216324" y="1287888"/>
                  </a:lnTo>
                  <a:lnTo>
                    <a:pt x="3930415" y="2552050"/>
                  </a:lnTo>
                  <a:lnTo>
                    <a:pt x="4096259" y="1903636"/>
                  </a:lnTo>
                  <a:cubicBezTo>
                    <a:pt x="2670724" y="1873775"/>
                    <a:pt x="1467086" y="2150184"/>
                    <a:pt x="310480" y="2719710"/>
                  </a:cubicBezTo>
                  <a:lnTo>
                    <a:pt x="0" y="2850626"/>
                  </a:lnTo>
                  <a:lnTo>
                    <a:pt x="292852" y="2186788"/>
                  </a:lnTo>
                  <a:cubicBezTo>
                    <a:pt x="429209" y="2115208"/>
                    <a:pt x="574487" y="2005252"/>
                    <a:pt x="710844" y="1933672"/>
                  </a:cubicBezTo>
                  <a:cubicBezTo>
                    <a:pt x="1697739" y="1450807"/>
                    <a:pt x="2549192" y="815172"/>
                    <a:pt x="3953164" y="633636"/>
                  </a:cubicBezTo>
                  <a:lnTo>
                    <a:pt x="4107312" y="0"/>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4" name="Google Shape;268;p7">
              <a:extLst>
                <a:ext uri="{FF2B5EF4-FFF2-40B4-BE49-F238E27FC236}">
                  <a16:creationId xmlns:a16="http://schemas.microsoft.com/office/drawing/2014/main" id="{DC9483D8-981F-094E-D56C-D77BA8C92FAC}"/>
                </a:ext>
              </a:extLst>
            </p:cNvPr>
            <p:cNvSpPr/>
            <p:nvPr/>
          </p:nvSpPr>
          <p:spPr>
            <a:xfrm rot="14154311">
              <a:off x="4039920"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79766" y="1732825"/>
                    <a:pt x="1299254" y="2157801"/>
                    <a:pt x="310480" y="2719710"/>
                  </a:cubicBezTo>
                  <a:lnTo>
                    <a:pt x="0" y="2850626"/>
                  </a:lnTo>
                  <a:lnTo>
                    <a:pt x="285656" y="2185535"/>
                  </a:lnTo>
                  <a:cubicBezTo>
                    <a:pt x="422013" y="2113955"/>
                    <a:pt x="397662" y="2063381"/>
                    <a:pt x="534019" y="1991801"/>
                  </a:cubicBezTo>
                  <a:cubicBezTo>
                    <a:pt x="1520914" y="1508936"/>
                    <a:pt x="2577331" y="898219"/>
                    <a:pt x="3953164" y="633636"/>
                  </a:cubicBezTo>
                  <a:lnTo>
                    <a:pt x="4107312" y="0"/>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5" name="Google Shape;269;p7">
              <a:extLst>
                <a:ext uri="{FF2B5EF4-FFF2-40B4-BE49-F238E27FC236}">
                  <a16:creationId xmlns:a16="http://schemas.microsoft.com/office/drawing/2014/main" id="{208701DF-4701-9185-0324-350A71033AD4}"/>
                </a:ext>
              </a:extLst>
            </p:cNvPr>
            <p:cNvSpPr/>
            <p:nvPr/>
          </p:nvSpPr>
          <p:spPr>
            <a:xfrm rot="14154311">
              <a:off x="4050793" y="2151737"/>
              <a:ext cx="2453089" cy="1978385"/>
            </a:xfrm>
            <a:custGeom>
              <a:avLst/>
              <a:gdLst/>
              <a:ahLst/>
              <a:cxnLst/>
              <a:rect l="l" t="t" r="r" b="b"/>
              <a:pathLst>
                <a:path w="6216324" h="2850626" extrusionOk="0">
                  <a:moveTo>
                    <a:pt x="4107312" y="0"/>
                  </a:moveTo>
                  <a:lnTo>
                    <a:pt x="6216324" y="1287888"/>
                  </a:lnTo>
                  <a:lnTo>
                    <a:pt x="3930415" y="2552050"/>
                  </a:lnTo>
                  <a:lnTo>
                    <a:pt x="4096259" y="1903636"/>
                  </a:lnTo>
                  <a:cubicBezTo>
                    <a:pt x="2646940" y="2027108"/>
                    <a:pt x="1385013" y="2299133"/>
                    <a:pt x="310480" y="2719710"/>
                  </a:cubicBezTo>
                  <a:lnTo>
                    <a:pt x="0" y="2850626"/>
                  </a:lnTo>
                  <a:lnTo>
                    <a:pt x="0" y="1969548"/>
                  </a:lnTo>
                  <a:lnTo>
                    <a:pt x="409071" y="1754808"/>
                  </a:lnTo>
                  <a:cubicBezTo>
                    <a:pt x="1395966" y="1271943"/>
                    <a:pt x="2571363" y="763526"/>
                    <a:pt x="3953164" y="633636"/>
                  </a:cubicBezTo>
                  <a:lnTo>
                    <a:pt x="4107312" y="0"/>
                  </a:lnTo>
                  <a:close/>
                </a:path>
              </a:pathLst>
            </a:custGeom>
            <a:solidFill>
              <a:srgbClr val="475F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nvGrpSpPr>
            <p:cNvPr id="36" name="Google Shape;270;p7">
              <a:extLst>
                <a:ext uri="{FF2B5EF4-FFF2-40B4-BE49-F238E27FC236}">
                  <a16:creationId xmlns:a16="http://schemas.microsoft.com/office/drawing/2014/main" id="{14CF3E8E-8C32-65DE-5248-974F89E70220}"/>
                </a:ext>
              </a:extLst>
            </p:cNvPr>
            <p:cNvGrpSpPr/>
            <p:nvPr/>
          </p:nvGrpSpPr>
          <p:grpSpPr>
            <a:xfrm>
              <a:off x="4236334" y="3847107"/>
              <a:ext cx="2010996" cy="2453089"/>
              <a:chOff x="3324856" y="3926654"/>
              <a:chExt cx="2685159" cy="3275459"/>
            </a:xfrm>
          </p:grpSpPr>
          <p:sp>
            <p:nvSpPr>
              <p:cNvPr id="37" name="Google Shape;272;p7">
                <a:extLst>
                  <a:ext uri="{FF2B5EF4-FFF2-40B4-BE49-F238E27FC236}">
                    <a16:creationId xmlns:a16="http://schemas.microsoft.com/office/drawing/2014/main" id="{B442E510-66D3-1084-473B-D13D6C1FBE71}"/>
                  </a:ext>
                </a:extLst>
              </p:cNvPr>
              <p:cNvSpPr/>
              <p:nvPr/>
            </p:nvSpPr>
            <p:spPr>
              <a:xfrm rot="-7445689">
                <a:off x="3007934"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7261" y="1765586"/>
                      <a:pt x="1284516" y="2170181"/>
                      <a:pt x="310480" y="2719710"/>
                    </a:cubicBezTo>
                    <a:lnTo>
                      <a:pt x="0" y="2850626"/>
                    </a:lnTo>
                    <a:lnTo>
                      <a:pt x="258720" y="2215459"/>
                    </a:lnTo>
                    <a:cubicBezTo>
                      <a:pt x="395077" y="2143879"/>
                      <a:pt x="514363" y="2086635"/>
                      <a:pt x="650720" y="2015055"/>
                    </a:cubicBezTo>
                    <a:cubicBezTo>
                      <a:pt x="1376324" y="1431619"/>
                      <a:pt x="2382702" y="714983"/>
                      <a:pt x="3953164" y="633636"/>
                    </a:cubicBezTo>
                    <a:lnTo>
                      <a:pt x="4107312" y="0"/>
                    </a:lnTo>
                    <a:close/>
                  </a:path>
                </a:pathLst>
              </a:custGeom>
              <a:solidFill>
                <a:srgbClr val="5E22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38" name="Google Shape;273;p7">
                <a:extLst>
                  <a:ext uri="{FF2B5EF4-FFF2-40B4-BE49-F238E27FC236}">
                    <a16:creationId xmlns:a16="http://schemas.microsoft.com/office/drawing/2014/main" id="{A9446723-B183-4934-6D3D-A2DFE7981FB8}"/>
                  </a:ext>
                </a:extLst>
              </p:cNvPr>
              <p:cNvSpPr/>
              <p:nvPr/>
            </p:nvSpPr>
            <p:spPr>
              <a:xfrm rot="-7445689">
                <a:off x="3051477" y="4243576"/>
                <a:ext cx="3275459" cy="2641616"/>
              </a:xfrm>
              <a:custGeom>
                <a:avLst/>
                <a:gdLst/>
                <a:ahLst/>
                <a:cxnLst/>
                <a:rect l="l" t="t" r="r" b="b"/>
                <a:pathLst>
                  <a:path w="6216324" h="2850626" extrusionOk="0">
                    <a:moveTo>
                      <a:pt x="4107312" y="0"/>
                    </a:moveTo>
                    <a:lnTo>
                      <a:pt x="6216324" y="1287888"/>
                    </a:lnTo>
                    <a:lnTo>
                      <a:pt x="3930415" y="2552050"/>
                    </a:lnTo>
                    <a:lnTo>
                      <a:pt x="4096259" y="1903636"/>
                    </a:lnTo>
                    <a:cubicBezTo>
                      <a:pt x="2573942" y="1753133"/>
                      <a:pt x="1385013" y="2299133"/>
                      <a:pt x="310480" y="2719710"/>
                    </a:cubicBezTo>
                    <a:lnTo>
                      <a:pt x="0" y="2850626"/>
                    </a:lnTo>
                    <a:lnTo>
                      <a:pt x="0" y="1969548"/>
                    </a:lnTo>
                    <a:lnTo>
                      <a:pt x="409071" y="1754808"/>
                    </a:lnTo>
                    <a:cubicBezTo>
                      <a:pt x="1395966" y="1271943"/>
                      <a:pt x="2496264" y="658966"/>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39" name="Rectangle 38">
              <a:extLst>
                <a:ext uri="{FF2B5EF4-FFF2-40B4-BE49-F238E27FC236}">
                  <a16:creationId xmlns:a16="http://schemas.microsoft.com/office/drawing/2014/main" id="{84A94D5B-6308-96AB-B27F-B19DEE4D07EA}"/>
                </a:ext>
              </a:extLst>
            </p:cNvPr>
            <p:cNvSpPr/>
            <p:nvPr/>
          </p:nvSpPr>
          <p:spPr>
            <a:xfrm flipH="1">
              <a:off x="4645747" y="2430362"/>
              <a:ext cx="367762"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1</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0" name="Rectangle 39">
              <a:extLst>
                <a:ext uri="{FF2B5EF4-FFF2-40B4-BE49-F238E27FC236}">
                  <a16:creationId xmlns:a16="http://schemas.microsoft.com/office/drawing/2014/main" id="{1959A649-5123-D3D8-DC48-CCCA5A8926CB}"/>
                </a:ext>
              </a:extLst>
            </p:cNvPr>
            <p:cNvSpPr/>
            <p:nvPr/>
          </p:nvSpPr>
          <p:spPr>
            <a:xfrm flipH="1">
              <a:off x="7335422" y="3389640"/>
              <a:ext cx="361120"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3</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2" name="Rectangle 41">
              <a:extLst>
                <a:ext uri="{FF2B5EF4-FFF2-40B4-BE49-F238E27FC236}">
                  <a16:creationId xmlns:a16="http://schemas.microsoft.com/office/drawing/2014/main" id="{77BEBC66-F5C7-C94B-04E8-17EE3F80585C}"/>
                </a:ext>
              </a:extLst>
            </p:cNvPr>
            <p:cNvSpPr/>
            <p:nvPr/>
          </p:nvSpPr>
          <p:spPr>
            <a:xfrm flipH="1">
              <a:off x="4645747" y="4403375"/>
              <a:ext cx="367762"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4</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sp>
          <p:nvSpPr>
            <p:cNvPr id="43" name="TextBox 82">
              <a:extLst>
                <a:ext uri="{FF2B5EF4-FFF2-40B4-BE49-F238E27FC236}">
                  <a16:creationId xmlns:a16="http://schemas.microsoft.com/office/drawing/2014/main" id="{B9111BC6-F952-E983-93B6-16AC210A2D25}"/>
                </a:ext>
              </a:extLst>
            </p:cNvPr>
            <p:cNvSpPr txBox="1"/>
            <p:nvPr/>
          </p:nvSpPr>
          <p:spPr>
            <a:xfrm>
              <a:off x="838200" y="1869081"/>
              <a:ext cx="3106766" cy="1107996"/>
            </a:xfrm>
            <a:prstGeom prst="rect">
              <a:avLst/>
            </a:prstGeom>
            <a:noFill/>
          </p:spPr>
          <p:txBody>
            <a:bodyPr wrap="square" lIns="0" r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ar-SA" b="1" kern="1200">
                  <a:solidFill>
                    <a:schemeClr val="accent1"/>
                  </a:solidFill>
                  <a:latin typeface="Sakkal Majalla" panose="02000000000000000000" pitchFamily="2" charset="-78"/>
                  <a:ea typeface="+mn-ea"/>
                  <a:cs typeface="Sakkal Majalla" panose="02000000000000000000" pitchFamily="2" charset="-78"/>
                </a:rPr>
                <a:t>فهم عميق لخدمات تقنية المعلومات</a:t>
              </a:r>
              <a:endParaRPr kumimoji="0" lang="en-US"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algn="just" rtl="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نتمتع في شركة المستقبل الرقمي بفهم وخبرة واسعة وعميقة لخدمات تقنية المعلومات وكيفية تطويرها، وإدارتها، وتشغيلها، وتحسينها.</a:t>
              </a:r>
            </a:p>
          </p:txBody>
        </p:sp>
        <p:sp>
          <p:nvSpPr>
            <p:cNvPr id="44" name="TextBox 82">
              <a:extLst>
                <a:ext uri="{FF2B5EF4-FFF2-40B4-BE49-F238E27FC236}">
                  <a16:creationId xmlns:a16="http://schemas.microsoft.com/office/drawing/2014/main" id="{9BE91FBF-D14B-B6A3-30A0-E15B5831E561}"/>
                </a:ext>
              </a:extLst>
            </p:cNvPr>
            <p:cNvSpPr txBox="1"/>
            <p:nvPr/>
          </p:nvSpPr>
          <p:spPr>
            <a:xfrm>
              <a:off x="8135264" y="3013206"/>
              <a:ext cx="3184557" cy="2092881"/>
            </a:xfrm>
            <a:prstGeom prst="rect">
              <a:avLst/>
            </a:prstGeom>
            <a:noFill/>
          </p:spPr>
          <p:txBody>
            <a:bodyPr wrap="square" lIns="0" rIns="0" rtlCol="0" anchor="ctr">
              <a:spAutoFit/>
            </a:bodyPr>
            <a:lstStyle/>
            <a:p>
              <a:pPr algn="r" rtl="1" hangingPunct="1">
                <a:defRPr/>
              </a:pPr>
              <a:r>
                <a:rPr lang="ar-SA" sz="1600" b="1" kern="1200">
                  <a:solidFill>
                    <a:schemeClr val="accent1"/>
                  </a:solidFill>
                  <a:latin typeface="Sakkal Majalla" panose="02000000000000000000" pitchFamily="2" charset="-78"/>
                  <a:ea typeface="+mn-ea"/>
                  <a:cs typeface="Sakkal Majalla" panose="02000000000000000000" pitchFamily="2" charset="-78"/>
                </a:rPr>
                <a:t>منهجياتنا</a:t>
              </a:r>
              <a:r>
                <a:rPr kumimoji="0" lang="ar-SA" b="1" i="0" u="none" strike="noStrike" kern="1200" cap="none" spc="0" normalizeH="0" baseline="0" noProof="0">
                  <a:ln>
                    <a:noFill/>
                  </a:ln>
                  <a:solidFill>
                    <a:schemeClr val="accent3"/>
                  </a:solidFill>
                  <a:effectLst/>
                  <a:uLnTx/>
                  <a:uFillTx/>
                  <a:latin typeface="Sakkal Majalla" panose="02000000000000000000" pitchFamily="2" charset="-78"/>
                  <a:ea typeface="+mn-ea"/>
                  <a:cs typeface="Sakkal Majalla" panose="02000000000000000000" pitchFamily="2" charset="-78"/>
                </a:rPr>
                <a:t> </a:t>
              </a:r>
              <a:r>
                <a:rPr lang="ar-SA" sz="1600" b="1" kern="1200">
                  <a:solidFill>
                    <a:schemeClr val="accent1"/>
                  </a:solidFill>
                  <a:latin typeface="Sakkal Majalla" panose="02000000000000000000" pitchFamily="2" charset="-78"/>
                  <a:ea typeface="+mn-ea"/>
                  <a:cs typeface="Sakkal Majalla" panose="02000000000000000000" pitchFamily="2" charset="-78"/>
                </a:rPr>
                <a:t>العالمية</a:t>
              </a:r>
              <a:endParaRPr lang="en-US" sz="1600" b="1" kern="1200">
                <a:solidFill>
                  <a:schemeClr val="accent1"/>
                </a:solidFill>
                <a:latin typeface="Sakkal Majalla" panose="02000000000000000000" pitchFamily="2" charset="-78"/>
                <a:ea typeface="+mn-ea"/>
                <a:cs typeface="Sakkal Majalla" panose="02000000000000000000" pitchFamily="2" charset="-78"/>
              </a:endParaRPr>
            </a:p>
            <a:p>
              <a:pPr algn="just" rtl="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نتبنى في شركة المستقبل الرقمي منهجيات قياسية عالمية في إدارة خدمات تقنية المعلومات وتطوير وتشغيل الأنظمة والتطبيقات وإدارة قواعد البيانات والتي نوظفها بكل احترافية في تنفيذ مشاريعنا، بما يساعدنا على تحقيق أفضل المخرجات وبأعلى جودة ممكنة مع ضبط الجدول الزمني  والتكلفة وإدارة وتقليل المخاطر والالتزام باتفاقيات مستوى الخدمة المعتمدة</a:t>
              </a:r>
            </a:p>
          </p:txBody>
        </p:sp>
        <p:sp>
          <p:nvSpPr>
            <p:cNvPr id="45" name="TextBox 82">
              <a:extLst>
                <a:ext uri="{FF2B5EF4-FFF2-40B4-BE49-F238E27FC236}">
                  <a16:creationId xmlns:a16="http://schemas.microsoft.com/office/drawing/2014/main" id="{A670B0B3-2A23-33E7-33CA-BB932881CD32}"/>
                </a:ext>
              </a:extLst>
            </p:cNvPr>
            <p:cNvSpPr txBox="1"/>
            <p:nvPr/>
          </p:nvSpPr>
          <p:spPr>
            <a:xfrm>
              <a:off x="8101285" y="805521"/>
              <a:ext cx="3252516" cy="2308324"/>
            </a:xfrm>
            <a:prstGeom prst="rect">
              <a:avLst/>
            </a:prstGeom>
            <a:noFill/>
          </p:spPr>
          <p:txBody>
            <a:bodyPr wrap="square" lIns="0" rIns="0" rtlCol="0" anchor="ctr">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rPr>
                <a:t>نفذنا العديد من المشاريع المماثلة والناجحة</a:t>
              </a:r>
              <a:endParaRPr kumimoji="0" lang="en-US" sz="1600"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marL="0" marR="0" lvl="0" indent="0" algn="just" defTabSz="914400" rtl="1" eaLnBrk="1" fontAlgn="auto" latinLnBrk="0" hangingPunct="1">
                <a:lnSpc>
                  <a:spcPct val="1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تسعى الجهات والمؤسسات لبناء شراكات استراتيجية وتفويض شركاء مؤهلين لتنفيذ مجموعة من الخدمات وفق نموذج الخدمات المدارة، وقد ساعدنا العديد من المنظمات والجهات في القطاع الخاص والحكومي من خلال تقديمنا خدماتنا المدارة الاحترافية لخدمات تقنية المعلومات، وسنعمل مع الهيئة الملكية لمدينة الرياض ضمن هذا المشروع لإدارة قواعد بيانات وموقع الهيئة وفق منهجياتنا القياسية المطورة لهذا الغرض</a:t>
              </a:r>
            </a:p>
          </p:txBody>
        </p:sp>
        <p:sp>
          <p:nvSpPr>
            <p:cNvPr id="46" name="TextBox 82">
              <a:extLst>
                <a:ext uri="{FF2B5EF4-FFF2-40B4-BE49-F238E27FC236}">
                  <a16:creationId xmlns:a16="http://schemas.microsoft.com/office/drawing/2014/main" id="{24E32633-7DEC-4115-1629-B5857862CC1B}"/>
                </a:ext>
              </a:extLst>
            </p:cNvPr>
            <p:cNvSpPr txBox="1"/>
            <p:nvPr/>
          </p:nvSpPr>
          <p:spPr>
            <a:xfrm>
              <a:off x="813656" y="3186175"/>
              <a:ext cx="3173062" cy="2831544"/>
            </a:xfrm>
            <a:prstGeom prst="rect">
              <a:avLst/>
            </a:prstGeom>
            <a:noFill/>
          </p:spPr>
          <p:txBody>
            <a:bodyPr wrap="square" lIns="0" rIns="0" rtlCol="0" anchor="ctr">
              <a:spAutoFit/>
            </a:bodyPr>
            <a:lstStyle/>
            <a:p>
              <a:pPr marL="0" marR="0" lvl="0" indent="0" algn="just" defTabSz="914400" rtl="1" eaLnBrk="1" fontAlgn="auto" latinLnBrk="0" hangingPunct="1">
                <a:lnSpc>
                  <a:spcPct val="100000"/>
                </a:lnSpc>
                <a:spcBef>
                  <a:spcPts val="0"/>
                </a:spcBef>
                <a:spcAft>
                  <a:spcPts val="0"/>
                </a:spcAft>
                <a:buClrTx/>
                <a:buSzTx/>
                <a:buFontTx/>
                <a:buNone/>
                <a:tabLst/>
                <a:defRPr/>
              </a:pPr>
              <a:r>
                <a:rPr lang="ar-SA" b="1" kern="1200">
                  <a:solidFill>
                    <a:schemeClr val="accent1"/>
                  </a:solidFill>
                  <a:latin typeface="Sakkal Majalla" panose="02000000000000000000" pitchFamily="2" charset="-78"/>
                  <a:ea typeface="+mn-ea"/>
                  <a:cs typeface="Sakkal Majalla" panose="02000000000000000000" pitchFamily="2" charset="-78"/>
                </a:rPr>
                <a:t>الكفاءات والكوادر المؤهلة</a:t>
              </a:r>
              <a:endParaRPr kumimoji="0" lang="en-US" b="1" i="0" u="none" strike="noStrike" kern="1200" cap="none" spc="0" normalizeH="0" baseline="0" noProof="0">
                <a:ln>
                  <a:noFill/>
                </a:ln>
                <a:solidFill>
                  <a:schemeClr val="accent1"/>
                </a:solidFill>
                <a:effectLst/>
                <a:uLnTx/>
                <a:uFillTx/>
                <a:latin typeface="Sakkal Majalla" panose="02000000000000000000" pitchFamily="2" charset="-78"/>
                <a:ea typeface="+mn-ea"/>
                <a:cs typeface="Sakkal Majalla" panose="02000000000000000000" pitchFamily="2" charset="-78"/>
              </a:endParaRPr>
            </a:p>
            <a:p>
              <a:pPr lvl="0" algn="just" rtl="1" eaLnBrk="1" hangingPunct="1">
                <a:defRPr/>
              </a:pPr>
              <a:r>
                <a:rPr lang="ar-SA" sz="1600" kern="1200">
                  <a:solidFill>
                    <a:prstClr val="black"/>
                  </a:solidFill>
                  <a:latin typeface="Sakkal Majalla" panose="02000000000000000000" pitchFamily="2" charset="-78"/>
                  <a:ea typeface="+mn-ea"/>
                  <a:cs typeface="Sakkal Majalla" panose="02000000000000000000" pitchFamily="2" charset="-78"/>
                </a:rPr>
                <a:t>يضم فريق عملنا متخصصين ولديهم سجل حافل في تنفيذ المشاريع المماثلة، كما يضم فريق عملنا </a:t>
              </a:r>
              <a:r>
                <a:rPr lang="ar-SA" sz="1600" kern="1200" err="1">
                  <a:solidFill>
                    <a:prstClr val="black"/>
                  </a:solidFill>
                  <a:latin typeface="Sakkal Majalla" panose="02000000000000000000" pitchFamily="2" charset="-78"/>
                  <a:ea typeface="+mn-ea"/>
                  <a:cs typeface="Sakkal Majalla" panose="02000000000000000000" pitchFamily="2" charset="-78"/>
                </a:rPr>
                <a:t>استشاريي</a:t>
              </a:r>
              <a:r>
                <a:rPr lang="ar-SA" sz="1600" kern="1200">
                  <a:solidFill>
                    <a:prstClr val="black"/>
                  </a:solidFill>
                  <a:latin typeface="Sakkal Majalla" panose="02000000000000000000" pitchFamily="2" charset="-78"/>
                  <a:ea typeface="+mn-ea"/>
                  <a:cs typeface="Sakkal Majalla" panose="02000000000000000000" pitchFamily="2" charset="-78"/>
                </a:rPr>
                <a:t> أعمال محترفين ومدراء مشاريع مرخصين من معهد (</a:t>
              </a:r>
              <a:r>
                <a:rPr lang="en-US" sz="1600" kern="1200">
                  <a:solidFill>
                    <a:prstClr val="black"/>
                  </a:solidFill>
                  <a:latin typeface="Sakkal Majalla" panose="02000000000000000000" pitchFamily="2" charset="-78"/>
                  <a:ea typeface="+mn-ea"/>
                  <a:cs typeface="Sakkal Majalla" panose="02000000000000000000" pitchFamily="2" charset="-78"/>
                </a:rPr>
                <a:t>PMI</a:t>
              </a:r>
              <a:r>
                <a:rPr lang="ar-SA" sz="1600" kern="1200">
                  <a:solidFill>
                    <a:prstClr val="black"/>
                  </a:solidFill>
                  <a:latin typeface="Sakkal Majalla" panose="02000000000000000000" pitchFamily="2" charset="-78"/>
                  <a:ea typeface="+mn-ea"/>
                  <a:cs typeface="Sakkal Majalla" panose="02000000000000000000" pitchFamily="2" charset="-78"/>
                </a:rPr>
                <a:t>)</a:t>
              </a:r>
              <a:r>
                <a:rPr lang="en-US" sz="1600" kern="1200">
                  <a:solidFill>
                    <a:prstClr val="black"/>
                  </a:solidFill>
                  <a:latin typeface="Sakkal Majalla" panose="02000000000000000000" pitchFamily="2" charset="-78"/>
                  <a:ea typeface="+mn-ea"/>
                  <a:cs typeface="Sakkal Majalla" panose="02000000000000000000" pitchFamily="2" charset="-78"/>
                </a:rPr>
                <a:t> </a:t>
              </a:r>
              <a:r>
                <a:rPr lang="ar-SA" sz="1600" kern="1200" err="1">
                  <a:solidFill>
                    <a:prstClr val="black"/>
                  </a:solidFill>
                  <a:latin typeface="Sakkal Majalla" panose="02000000000000000000" pitchFamily="2" charset="-78"/>
                  <a:ea typeface="+mn-ea"/>
                  <a:cs typeface="Sakkal Majalla" panose="02000000000000000000" pitchFamily="2" charset="-78"/>
                </a:rPr>
                <a:t>ومعماريي</a:t>
              </a:r>
              <a:r>
                <a:rPr lang="ar-SA" sz="1600" kern="1200">
                  <a:solidFill>
                    <a:prstClr val="black"/>
                  </a:solidFill>
                  <a:latin typeface="Sakkal Majalla" panose="02000000000000000000" pitchFamily="2" charset="-78"/>
                  <a:ea typeface="+mn-ea"/>
                  <a:cs typeface="Sakkal Majalla" panose="02000000000000000000" pitchFamily="2" charset="-78"/>
                </a:rPr>
                <a:t> حلول مؤسسية موثوقين بشهادة (</a:t>
              </a:r>
              <a:r>
                <a:rPr lang="en-US" sz="1600" kern="1200">
                  <a:solidFill>
                    <a:prstClr val="black"/>
                  </a:solidFill>
                  <a:latin typeface="Sakkal Majalla" panose="02000000000000000000" pitchFamily="2" charset="-78"/>
                  <a:ea typeface="+mn-ea"/>
                  <a:cs typeface="Sakkal Majalla" panose="02000000000000000000" pitchFamily="2" charset="-78"/>
                </a:rPr>
                <a:t>TOGAF</a:t>
              </a:r>
              <a:r>
                <a:rPr lang="ar-SA" sz="1600" kern="1200">
                  <a:solidFill>
                    <a:prstClr val="black"/>
                  </a:solidFill>
                  <a:latin typeface="Sakkal Majalla" panose="02000000000000000000" pitchFamily="2" charset="-78"/>
                  <a:ea typeface="+mn-ea"/>
                  <a:cs typeface="Sakkal Majalla" panose="02000000000000000000" pitchFamily="2" charset="-78"/>
                </a:rPr>
                <a:t>)</a:t>
              </a:r>
              <a:r>
                <a:rPr lang="en-US" sz="1600" kern="1200">
                  <a:solidFill>
                    <a:prstClr val="black"/>
                  </a:solidFill>
                  <a:latin typeface="Sakkal Majalla" panose="02000000000000000000" pitchFamily="2" charset="-78"/>
                  <a:ea typeface="+mn-ea"/>
                  <a:cs typeface="Sakkal Majalla" panose="02000000000000000000" pitchFamily="2" charset="-78"/>
                </a:rPr>
                <a:t>،</a:t>
              </a:r>
              <a:r>
                <a:rPr lang="ar-SA" sz="1600" kern="1200">
                  <a:solidFill>
                    <a:prstClr val="black"/>
                  </a:solidFill>
                  <a:latin typeface="Sakkal Majalla" panose="02000000000000000000" pitchFamily="2" charset="-78"/>
                  <a:ea typeface="+mn-ea"/>
                  <a:cs typeface="Sakkal Majalla" panose="02000000000000000000" pitchFamily="2" charset="-78"/>
                </a:rPr>
                <a:t> ومدراء تشغيل بنية تحتية تقنية حاصلين على شهادة (</a:t>
              </a:r>
              <a:r>
                <a:rPr lang="en-US" sz="1600" kern="1200">
                  <a:solidFill>
                    <a:prstClr val="black"/>
                  </a:solidFill>
                  <a:latin typeface="Sakkal Majalla" panose="02000000000000000000" pitchFamily="2" charset="-78"/>
                  <a:ea typeface="+mn-ea"/>
                  <a:cs typeface="Sakkal Majalla" panose="02000000000000000000" pitchFamily="2" charset="-78"/>
                </a:rPr>
                <a:t>ITIL</a:t>
              </a:r>
              <a:r>
                <a:rPr lang="ar-SA" sz="1600" kern="1200">
                  <a:solidFill>
                    <a:prstClr val="black"/>
                  </a:solidFill>
                  <a:latin typeface="Sakkal Majalla" panose="02000000000000000000" pitchFamily="2" charset="-78"/>
                  <a:ea typeface="+mn-ea"/>
                  <a:cs typeface="Sakkal Majalla" panose="02000000000000000000" pitchFamily="2" charset="-78"/>
                </a:rPr>
                <a:t>), ومحللين أعمال ونظم، ومطورين </a:t>
              </a:r>
              <a:r>
                <a:rPr lang="ar-SA" sz="1600" kern="1200" err="1">
                  <a:solidFill>
                    <a:prstClr val="black"/>
                  </a:solidFill>
                  <a:latin typeface="Sakkal Majalla" panose="02000000000000000000" pitchFamily="2" charset="-78"/>
                  <a:ea typeface="+mn-ea"/>
                  <a:cs typeface="Sakkal Majalla" panose="02000000000000000000" pitchFamily="2" charset="-78"/>
                </a:rPr>
                <a:t>واخصائيي</a:t>
              </a:r>
              <a:r>
                <a:rPr lang="ar-SA" sz="1600" kern="1200">
                  <a:solidFill>
                    <a:prstClr val="black"/>
                  </a:solidFill>
                  <a:latin typeface="Sakkal Majalla" panose="02000000000000000000" pitchFamily="2" charset="-78"/>
                  <a:ea typeface="+mn-ea"/>
                  <a:cs typeface="Sakkal Majalla" panose="02000000000000000000" pitchFamily="2" charset="-78"/>
                </a:rPr>
                <a:t> جودة، ومستشاري </a:t>
              </a:r>
              <a:r>
                <a:rPr lang="ar-SA" sz="1600" kern="1200" err="1">
                  <a:solidFill>
                    <a:prstClr val="black"/>
                  </a:solidFill>
                  <a:latin typeface="Sakkal Majalla" panose="02000000000000000000" pitchFamily="2" charset="-78"/>
                  <a:ea typeface="+mn-ea"/>
                  <a:cs typeface="Sakkal Majalla" panose="02000000000000000000" pitchFamily="2" charset="-78"/>
                </a:rPr>
                <a:t>ومصمميي</a:t>
              </a:r>
              <a:r>
                <a:rPr lang="ar-SA" sz="1600" kern="1200">
                  <a:solidFill>
                    <a:prstClr val="black"/>
                  </a:solidFill>
                  <a:latin typeface="Sakkal Majalla" panose="02000000000000000000" pitchFamily="2" charset="-78"/>
                  <a:ea typeface="+mn-ea"/>
                  <a:cs typeface="Sakkal Majalla" panose="02000000000000000000" pitchFamily="2" charset="-78"/>
                </a:rPr>
                <a:t> تحسين تجربة المستخدم، ومدراء قواعد البيانات </a:t>
              </a:r>
              <a:r>
                <a:rPr lang="ar-SA" sz="1600" kern="1200" err="1">
                  <a:solidFill>
                    <a:prstClr val="black"/>
                  </a:solidFill>
                  <a:latin typeface="Sakkal Majalla" panose="02000000000000000000" pitchFamily="2" charset="-78"/>
                  <a:ea typeface="+mn-ea"/>
                  <a:cs typeface="Sakkal Majalla" panose="02000000000000000000" pitchFamily="2" charset="-78"/>
                </a:rPr>
                <a:t>واخصائيي</a:t>
              </a:r>
              <a:r>
                <a:rPr lang="ar-SA" sz="1600" kern="1200">
                  <a:solidFill>
                    <a:prstClr val="black"/>
                  </a:solidFill>
                  <a:latin typeface="Sakkal Majalla" panose="02000000000000000000" pitchFamily="2" charset="-78"/>
                  <a:ea typeface="+mn-ea"/>
                  <a:cs typeface="Sakkal Majalla" panose="02000000000000000000" pitchFamily="2" charset="-78"/>
                </a:rPr>
                <a:t> حوكمة وأمن معلومات وغيرها من التخصصات الداعمة لتنفيذ المشروع بنجاح وبشكل احترافي.</a:t>
              </a:r>
            </a:p>
          </p:txBody>
        </p:sp>
        <p:grpSp>
          <p:nvGrpSpPr>
            <p:cNvPr id="47" name="Google Shape;262;p7">
              <a:extLst>
                <a:ext uri="{FF2B5EF4-FFF2-40B4-BE49-F238E27FC236}">
                  <a16:creationId xmlns:a16="http://schemas.microsoft.com/office/drawing/2014/main" id="{D75BAD04-68E2-83E1-25E7-A1B76EAD8844}"/>
                </a:ext>
              </a:extLst>
            </p:cNvPr>
            <p:cNvGrpSpPr/>
            <p:nvPr/>
          </p:nvGrpSpPr>
          <p:grpSpPr>
            <a:xfrm>
              <a:off x="5929674" y="953089"/>
              <a:ext cx="2000126" cy="2453090"/>
              <a:chOff x="5964196" y="-269997"/>
              <a:chExt cx="2670645" cy="3275461"/>
            </a:xfrm>
            <a:solidFill>
              <a:schemeClr val="accent2"/>
            </a:solidFill>
          </p:grpSpPr>
          <p:sp>
            <p:nvSpPr>
              <p:cNvPr id="48" name="Google Shape;264;p7">
                <a:extLst>
                  <a:ext uri="{FF2B5EF4-FFF2-40B4-BE49-F238E27FC236}">
                    <a16:creationId xmlns:a16="http://schemas.microsoft.com/office/drawing/2014/main" id="{635731C3-1CA9-B0A6-55FB-8CE0353C077F}"/>
                  </a:ext>
                </a:extLst>
              </p:cNvPr>
              <p:cNvSpPr/>
              <p:nvPr/>
            </p:nvSpPr>
            <p:spPr>
              <a:xfrm rot="7445689" flipH="1">
                <a:off x="5676304" y="46925"/>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77760" y="1894538"/>
                      <a:pt x="1342136" y="2228468"/>
                      <a:pt x="310480" y="2719710"/>
                    </a:cubicBezTo>
                    <a:lnTo>
                      <a:pt x="0" y="2850626"/>
                    </a:lnTo>
                    <a:lnTo>
                      <a:pt x="301771" y="2148412"/>
                    </a:lnTo>
                    <a:lnTo>
                      <a:pt x="699281" y="1937207"/>
                    </a:lnTo>
                    <a:cubicBezTo>
                      <a:pt x="1686176" y="1454342"/>
                      <a:pt x="2577331" y="898219"/>
                      <a:pt x="3953164" y="633636"/>
                    </a:cubicBezTo>
                    <a:lnTo>
                      <a:pt x="4107312"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sp>
            <p:nvSpPr>
              <p:cNvPr id="49" name="Google Shape;265;p7">
                <a:extLst>
                  <a:ext uri="{FF2B5EF4-FFF2-40B4-BE49-F238E27FC236}">
                    <a16:creationId xmlns:a16="http://schemas.microsoft.com/office/drawing/2014/main" id="{898187ED-1195-FC6C-95A9-6286696FB50E}"/>
                  </a:ext>
                </a:extLst>
              </p:cNvPr>
              <p:cNvSpPr/>
              <p:nvPr/>
            </p:nvSpPr>
            <p:spPr>
              <a:xfrm rot="7445689" flipH="1">
                <a:off x="5647274" y="46927"/>
                <a:ext cx="3275459" cy="2641615"/>
              </a:xfrm>
              <a:custGeom>
                <a:avLst/>
                <a:gdLst/>
                <a:ahLst/>
                <a:cxnLst/>
                <a:rect l="l" t="t" r="r" b="b"/>
                <a:pathLst>
                  <a:path w="6216324" h="2850626" extrusionOk="0">
                    <a:moveTo>
                      <a:pt x="4107312" y="0"/>
                    </a:moveTo>
                    <a:lnTo>
                      <a:pt x="6216324" y="1287888"/>
                    </a:lnTo>
                    <a:lnTo>
                      <a:pt x="3930415" y="2552050"/>
                    </a:lnTo>
                    <a:lnTo>
                      <a:pt x="4096259" y="1903636"/>
                    </a:lnTo>
                    <a:cubicBezTo>
                      <a:pt x="2685463" y="1861396"/>
                      <a:pt x="1379318" y="2170562"/>
                      <a:pt x="310480" y="2719710"/>
                    </a:cubicBezTo>
                    <a:lnTo>
                      <a:pt x="0" y="2850626"/>
                    </a:lnTo>
                    <a:lnTo>
                      <a:pt x="0" y="1969548"/>
                    </a:lnTo>
                    <a:lnTo>
                      <a:pt x="409071" y="1754808"/>
                    </a:lnTo>
                    <a:cubicBezTo>
                      <a:pt x="1395966" y="1271943"/>
                      <a:pt x="2577331" y="898219"/>
                      <a:pt x="3953164" y="633636"/>
                    </a:cubicBezTo>
                    <a:lnTo>
                      <a:pt x="4107312" y="0"/>
                    </a:lnTo>
                    <a:close/>
                  </a:path>
                </a:pathLst>
              </a:custGeom>
              <a:solidFill>
                <a:srgbClr val="7D4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latin typeface="Sakkal Majalla" panose="02000000000000000000" pitchFamily="2" charset="-78"/>
                  <a:cs typeface="Sakkal Majalla" panose="02000000000000000000" pitchFamily="2" charset="-78"/>
                </a:endParaRPr>
              </a:p>
            </p:txBody>
          </p:sp>
        </p:grpSp>
        <p:sp>
          <p:nvSpPr>
            <p:cNvPr id="50" name="Google Shape;290;p7">
              <a:extLst>
                <a:ext uri="{FF2B5EF4-FFF2-40B4-BE49-F238E27FC236}">
                  <a16:creationId xmlns:a16="http://schemas.microsoft.com/office/drawing/2014/main" id="{74579384-9989-5A38-40B7-C6F62D01B0D7}"/>
                </a:ext>
              </a:extLst>
            </p:cNvPr>
            <p:cNvSpPr/>
            <p:nvPr/>
          </p:nvSpPr>
          <p:spPr>
            <a:xfrm>
              <a:off x="6017981" y="1354238"/>
              <a:ext cx="139930" cy="46863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2000">
                <a:solidFill>
                  <a:schemeClr val="lt1"/>
                </a:solidFill>
                <a:latin typeface="Sakkal Majalla" panose="02000000000000000000" pitchFamily="2" charset="-78"/>
                <a:ea typeface="Calibri"/>
                <a:cs typeface="Sakkal Majalla" panose="02000000000000000000" pitchFamily="2" charset="-78"/>
                <a:sym typeface="Calibri"/>
              </a:endParaRPr>
            </a:p>
          </p:txBody>
        </p:sp>
        <p:sp>
          <p:nvSpPr>
            <p:cNvPr id="41" name="Rectangle 40">
              <a:extLst>
                <a:ext uri="{FF2B5EF4-FFF2-40B4-BE49-F238E27FC236}">
                  <a16:creationId xmlns:a16="http://schemas.microsoft.com/office/drawing/2014/main" id="{680732E5-0359-404C-E012-B81493B8C822}"/>
                </a:ext>
              </a:extLst>
            </p:cNvPr>
            <p:cNvSpPr/>
            <p:nvPr/>
          </p:nvSpPr>
          <p:spPr>
            <a:xfrm flipH="1">
              <a:off x="7162449" y="1450121"/>
              <a:ext cx="367762" cy="615553"/>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rPr>
                <a:t>2</a:t>
              </a:r>
              <a:endParaRPr kumimoji="0" lang="en-US" sz="1400" b="1" i="0" u="none" strike="noStrike" kern="1200" cap="none" spc="0" normalizeH="0" baseline="0" noProof="0">
                <a:ln>
                  <a:noFill/>
                </a:ln>
                <a:solidFill>
                  <a:schemeClr val="lt1"/>
                </a:solidFill>
                <a:effectLst/>
                <a:uLnTx/>
                <a:uFillTx/>
                <a:latin typeface="Sakkal Majalla" panose="02000000000000000000" pitchFamily="2" charset="-78"/>
                <a:ea typeface="+mn-ea"/>
                <a:cs typeface="Sakkal Majalla" panose="02000000000000000000" pitchFamily="2" charset="-78"/>
              </a:endParaRPr>
            </a:p>
          </p:txBody>
        </p:sp>
      </p:grpSp>
    </p:spTree>
    <p:extLst>
      <p:ext uri="{BB962C8B-B14F-4D97-AF65-F5344CB8AC3E}">
        <p14:creationId xmlns:p14="http://schemas.microsoft.com/office/powerpoint/2010/main" val="2744021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9850B241-E8CF-B19A-8D26-CDE94C717C0D}"/>
              </a:ext>
            </a:extLst>
          </p:cNvPr>
          <p:cNvSpPr txBox="1">
            <a:spLocks/>
          </p:cNvSpPr>
          <p:nvPr/>
        </p:nvSpPr>
        <p:spPr>
          <a:xfrm>
            <a:off x="565819" y="21234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JO" sz="2400" b="1">
                <a:solidFill>
                  <a:schemeClr val="accent2"/>
                </a:solidFill>
                <a:latin typeface="Sakkal Majalla" panose="02000000000000000000" pitchFamily="2" charset="-78"/>
                <a:cs typeface="Sakkal Majalla" panose="02000000000000000000" pitchFamily="2" charset="-78"/>
              </a:rPr>
              <a:t>مشاريع مختاره للمستقبل الرقمي* </a:t>
            </a:r>
            <a:endParaRPr lang="ar-SA" sz="2400" b="1">
              <a:solidFill>
                <a:schemeClr val="accent2"/>
              </a:solidFill>
              <a:latin typeface="Sakkal Majalla" panose="02000000000000000000" pitchFamily="2" charset="-78"/>
              <a:cs typeface="Sakkal Majalla" panose="02000000000000000000" pitchFamily="2" charset="-78"/>
            </a:endParaRPr>
          </a:p>
        </p:txBody>
      </p:sp>
      <p:grpSp>
        <p:nvGrpSpPr>
          <p:cNvPr id="89" name="Group 88">
            <a:extLst>
              <a:ext uri="{FF2B5EF4-FFF2-40B4-BE49-F238E27FC236}">
                <a16:creationId xmlns:a16="http://schemas.microsoft.com/office/drawing/2014/main" id="{D519BA03-1BD8-C9F0-EBBA-B1D44F7D37F3}"/>
              </a:ext>
            </a:extLst>
          </p:cNvPr>
          <p:cNvGrpSpPr/>
          <p:nvPr/>
        </p:nvGrpSpPr>
        <p:grpSpPr>
          <a:xfrm>
            <a:off x="1231902" y="1130300"/>
            <a:ext cx="9766298" cy="4768851"/>
            <a:chOff x="1231902" y="1130301"/>
            <a:chExt cx="9766298" cy="4152902"/>
          </a:xfrm>
        </p:grpSpPr>
        <p:pic>
          <p:nvPicPr>
            <p:cNvPr id="76" name="Picture 4">
              <a:extLst>
                <a:ext uri="{FF2B5EF4-FFF2-40B4-BE49-F238E27FC236}">
                  <a16:creationId xmlns:a16="http://schemas.microsoft.com/office/drawing/2014/main" id="{DDB408E1-F79C-A34D-2933-8BBF9C3E8BD3}"/>
                </a:ext>
              </a:extLst>
            </p:cNvPr>
            <p:cNvPicPr>
              <a:picLocks noChangeAspect="1"/>
            </p:cNvPicPr>
            <p:nvPr/>
          </p:nvPicPr>
          <p:blipFill>
            <a:blip r:embed="rId2"/>
            <a:stretch>
              <a:fillRect/>
            </a:stretch>
          </p:blipFill>
          <p:spPr>
            <a:xfrm>
              <a:off x="5730622" y="1130301"/>
              <a:ext cx="715449" cy="653070"/>
            </a:xfrm>
            <a:prstGeom prst="rect">
              <a:avLst/>
            </a:prstGeom>
          </p:spPr>
        </p:pic>
        <p:sp>
          <p:nvSpPr>
            <p:cNvPr id="3" name="TextBox 2">
              <a:extLst>
                <a:ext uri="{FF2B5EF4-FFF2-40B4-BE49-F238E27FC236}">
                  <a16:creationId xmlns:a16="http://schemas.microsoft.com/office/drawing/2014/main" id="{877A3544-0B27-2AEA-72C1-7D9EFF32B661}"/>
                </a:ext>
              </a:extLst>
            </p:cNvPr>
            <p:cNvSpPr txBox="1"/>
            <p:nvPr/>
          </p:nvSpPr>
          <p:spPr>
            <a:xfrm>
              <a:off x="9777305" y="1749526"/>
              <a:ext cx="1220895" cy="1290738"/>
            </a:xfrm>
            <a:prstGeom prst="rect">
              <a:avLst/>
            </a:prstGeom>
            <a:noFill/>
            <a:ln w="12700">
              <a:solidFill>
                <a:schemeClr val="accent6">
                  <a:lumMod val="75000"/>
                </a:schemeClr>
              </a:solidFill>
              <a:prstDash val="sysDash"/>
            </a:ln>
          </p:spPr>
          <p:txBody>
            <a:bodyPr wrap="square" anchor="t">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تطوير البوابة الداخلية والخارجية لتجمع الشرقية الصحي </a:t>
              </a:r>
            </a:p>
          </p:txBody>
        </p:sp>
        <p:sp>
          <p:nvSpPr>
            <p:cNvPr id="4" name="TextBox 3">
              <a:extLst>
                <a:ext uri="{FF2B5EF4-FFF2-40B4-BE49-F238E27FC236}">
                  <a16:creationId xmlns:a16="http://schemas.microsoft.com/office/drawing/2014/main" id="{97D44B69-4E4C-4314-7F9C-5ADF90266328}"/>
                </a:ext>
              </a:extLst>
            </p:cNvPr>
            <p:cNvSpPr txBox="1"/>
            <p:nvPr/>
          </p:nvSpPr>
          <p:spPr>
            <a:xfrm>
              <a:off x="8353070" y="1746469"/>
              <a:ext cx="1220895" cy="1290738"/>
            </a:xfrm>
            <a:prstGeom prst="rect">
              <a:avLst/>
            </a:prstGeom>
            <a:noFill/>
            <a:ln w="12700">
              <a:solidFill>
                <a:schemeClr val="accent6">
                  <a:lumMod val="75000"/>
                </a:schemeClr>
              </a:solidFill>
              <a:prstDash val="sysDash"/>
            </a:ln>
          </p:spPr>
          <p:txBody>
            <a:bodyPr wrap="square" anchor="t">
              <a:noAutofit/>
            </a:bodyPr>
            <a:lstStyle/>
            <a:p>
              <a:pPr algn="justLow" defTabSz="1371600" rtl="1">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برامج الحلول الجيومكانية</a:t>
              </a:r>
            </a:p>
          </p:txBody>
        </p:sp>
        <p:sp>
          <p:nvSpPr>
            <p:cNvPr id="5" name="Rectangle: Rounded Corners 4">
              <a:extLst>
                <a:ext uri="{FF2B5EF4-FFF2-40B4-BE49-F238E27FC236}">
                  <a16:creationId xmlns:a16="http://schemas.microsoft.com/office/drawing/2014/main" id="{7CFEEA6B-B9C5-6045-1C34-7A8791775595}"/>
                </a:ext>
              </a:extLst>
            </p:cNvPr>
            <p:cNvSpPr/>
            <p:nvPr/>
          </p:nvSpPr>
          <p:spPr>
            <a:xfrm>
              <a:off x="5504603" y="1747488"/>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lnSpc>
                  <a:spcPct val="120000"/>
                </a:lnSpc>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إعداد وتصميم وهيكلة وحوكمة البيانات</a:t>
              </a:r>
            </a:p>
          </p:txBody>
        </p:sp>
        <p:sp>
          <p:nvSpPr>
            <p:cNvPr id="6" name="Rectangle: Rounded Corners 2">
              <a:extLst>
                <a:ext uri="{FF2B5EF4-FFF2-40B4-BE49-F238E27FC236}">
                  <a16:creationId xmlns:a16="http://schemas.microsoft.com/office/drawing/2014/main" id="{049902DA-9D23-6A92-4A42-CFB50B5237B1}"/>
                </a:ext>
              </a:extLst>
            </p:cNvPr>
            <p:cNvSpPr/>
            <p:nvPr/>
          </p:nvSpPr>
          <p:spPr>
            <a:xfrm>
              <a:off x="6928837" y="1748507"/>
              <a:ext cx="1220894" cy="1318405"/>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التطبيق الشامل لمكتب إدارة المشاريع التقنية</a:t>
              </a:r>
              <a:endParaRPr lang="ar-SA" altLang="ko-KR" sz="1200" b="1">
                <a:solidFill>
                  <a:prstClr val="black"/>
                </a:solidFill>
                <a:latin typeface="Sakkal Majalla" panose="02000000000000000000" pitchFamily="2" charset="-78"/>
                <a:ea typeface="맑은 고딕" panose="020B0503020000020004" pitchFamily="34" charset="-127"/>
                <a:cs typeface="Sakkal Majalla" panose="02000000000000000000" pitchFamily="2" charset="-78"/>
              </a:endParaRPr>
            </a:p>
          </p:txBody>
        </p:sp>
        <p:sp>
          <p:nvSpPr>
            <p:cNvPr id="7" name="Rectangle 6">
              <a:extLst>
                <a:ext uri="{FF2B5EF4-FFF2-40B4-BE49-F238E27FC236}">
                  <a16:creationId xmlns:a16="http://schemas.microsoft.com/office/drawing/2014/main" id="{7DD47A36-0002-E6FB-09FC-79F2777751B1}"/>
                </a:ext>
              </a:extLst>
            </p:cNvPr>
            <p:cNvSpPr/>
            <p:nvPr/>
          </p:nvSpPr>
          <p:spPr>
            <a:xfrm>
              <a:off x="4080370" y="1743416"/>
              <a:ext cx="1220895" cy="1322479"/>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 تقديم الخدمات الاستشارية والدعم لإدارة الممكنات الرقمية</a:t>
              </a:r>
            </a:p>
            <a:p>
              <a:pPr algn="justLow" defTabSz="1371600" rtl="1">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8" name="Rectangle 7">
              <a:extLst>
                <a:ext uri="{FF2B5EF4-FFF2-40B4-BE49-F238E27FC236}">
                  <a16:creationId xmlns:a16="http://schemas.microsoft.com/office/drawing/2014/main" id="{FE5958B4-E9E9-4436-7778-C83D6E3C41A1}"/>
                </a:ext>
              </a:extLst>
            </p:cNvPr>
            <p:cNvSpPr/>
            <p:nvPr/>
          </p:nvSpPr>
          <p:spPr>
            <a:xfrm>
              <a:off x="2656135" y="1744433"/>
              <a:ext cx="1220895" cy="1310996"/>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التشغيل والصيانة للبوابة المكانية ولوحات المعلومات والمؤشرات المكانية</a:t>
              </a:r>
            </a:p>
          </p:txBody>
        </p:sp>
        <p:pic>
          <p:nvPicPr>
            <p:cNvPr id="62" name="Picture 61" descr="Logo, company name&#10;&#10;Description automatically generated">
              <a:extLst>
                <a:ext uri="{FF2B5EF4-FFF2-40B4-BE49-F238E27FC236}">
                  <a16:creationId xmlns:a16="http://schemas.microsoft.com/office/drawing/2014/main" id="{574879F5-D768-68A4-D43B-593E4446B2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3661" y="1243490"/>
              <a:ext cx="837366" cy="538951"/>
            </a:xfrm>
            <a:prstGeom prst="rect">
              <a:avLst/>
            </a:prstGeom>
          </p:spPr>
        </p:pic>
        <p:grpSp>
          <p:nvGrpSpPr>
            <p:cNvPr id="88" name="Group 87">
              <a:extLst>
                <a:ext uri="{FF2B5EF4-FFF2-40B4-BE49-F238E27FC236}">
                  <a16:creationId xmlns:a16="http://schemas.microsoft.com/office/drawing/2014/main" id="{6A3B8972-6EF8-4627-AA8B-56C3891CAF56}"/>
                </a:ext>
              </a:extLst>
            </p:cNvPr>
            <p:cNvGrpSpPr/>
            <p:nvPr/>
          </p:nvGrpSpPr>
          <p:grpSpPr>
            <a:xfrm>
              <a:off x="1231902" y="3680146"/>
              <a:ext cx="9766298" cy="1603057"/>
              <a:chOff x="1231902" y="3680144"/>
              <a:chExt cx="9766298" cy="2230191"/>
            </a:xfrm>
          </p:grpSpPr>
          <p:sp>
            <p:nvSpPr>
              <p:cNvPr id="9" name="Rectangle 8">
                <a:extLst>
                  <a:ext uri="{FF2B5EF4-FFF2-40B4-BE49-F238E27FC236}">
                    <a16:creationId xmlns:a16="http://schemas.microsoft.com/office/drawing/2014/main" id="{5C94FD8C-7D47-A963-C95F-01C173ED6B70}"/>
                  </a:ext>
                </a:extLst>
              </p:cNvPr>
              <p:cNvSpPr/>
              <p:nvPr/>
            </p:nvSpPr>
            <p:spPr>
              <a:xfrm>
                <a:off x="4080370" y="3681130"/>
                <a:ext cx="1220895" cy="2195459"/>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تقديم الخدمات الاستشارية لتطوير أعمال منظم المياه</a:t>
                </a:r>
              </a:p>
              <a:p>
                <a:pPr algn="justLow" defTabSz="1371600" rtl="1">
                  <a:defRPr/>
                </a:pPr>
                <a:endParaRPr lang="ar-SA" sz="1200" b="1">
                  <a:solidFill>
                    <a:srgbClr val="17636F"/>
                  </a:solidFill>
                  <a:latin typeface="Sakkal Majalla" panose="02000000000000000000" pitchFamily="2" charset="-78"/>
                  <a:cs typeface="Sakkal Majalla" panose="02000000000000000000" pitchFamily="2" charset="-78"/>
                </a:endParaRPr>
              </a:p>
            </p:txBody>
          </p:sp>
          <p:sp>
            <p:nvSpPr>
              <p:cNvPr id="11" name="Rectangle 10">
                <a:extLst>
                  <a:ext uri="{FF2B5EF4-FFF2-40B4-BE49-F238E27FC236}">
                    <a16:creationId xmlns:a16="http://schemas.microsoft.com/office/drawing/2014/main" id="{489E2CB6-BE0E-B7D0-EE52-BD6AE8823163}"/>
                  </a:ext>
                </a:extLst>
              </p:cNvPr>
              <p:cNvSpPr/>
              <p:nvPr/>
            </p:nvSpPr>
            <p:spPr>
              <a:xfrm>
                <a:off x="2656135" y="3682115"/>
                <a:ext cx="1220895" cy="2192274"/>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تقديم خدمات استشارية وتقديم خدمات الدعم الفني </a:t>
                </a:r>
              </a:p>
            </p:txBody>
          </p:sp>
          <p:sp>
            <p:nvSpPr>
              <p:cNvPr id="17" name="Rectangle 16">
                <a:extLst>
                  <a:ext uri="{FF2B5EF4-FFF2-40B4-BE49-F238E27FC236}">
                    <a16:creationId xmlns:a16="http://schemas.microsoft.com/office/drawing/2014/main" id="{F0DB8C0B-AE32-FBB5-BFE8-791B8D7254E9}"/>
                  </a:ext>
                </a:extLst>
              </p:cNvPr>
              <p:cNvSpPr/>
              <p:nvPr/>
            </p:nvSpPr>
            <p:spPr>
              <a:xfrm>
                <a:off x="1231902" y="3683101"/>
                <a:ext cx="1220895" cy="2195459"/>
              </a:xfrm>
              <a:prstGeom prst="rect">
                <a:avLst/>
              </a:prstGeom>
              <a:ln w="12700">
                <a:solidFill>
                  <a:schemeClr val="accent6">
                    <a:lumMod val="75000"/>
                  </a:schemeClr>
                </a:solidFill>
                <a:prstDash val="sysDash"/>
              </a:ln>
            </p:spPr>
            <p:txBody>
              <a:bodyPr wrap="square">
                <a:noAutofit/>
              </a:bodyPr>
              <a:lstStyle/>
              <a:p>
                <a:pPr algn="justLow" defTabSz="1371600" rtl="1">
                  <a:defRPr/>
                </a:pPr>
                <a:r>
                  <a:rPr lang="ar-SA" sz="1200" b="1">
                    <a:solidFill>
                      <a:srgbClr val="17636F"/>
                    </a:solidFill>
                    <a:latin typeface="Sakkal Majalla" panose="02000000000000000000" pitchFamily="2" charset="-78"/>
                    <a:cs typeface="Sakkal Majalla" panose="02000000000000000000" pitchFamily="2" charset="-78"/>
                  </a:rPr>
                  <a:t>حوكمة التقنية وهيكلتها وتنفيذ الاستراتيجية التقنية لوزارة الداخلية</a:t>
                </a:r>
              </a:p>
            </p:txBody>
          </p:sp>
          <p:sp>
            <p:nvSpPr>
              <p:cNvPr id="64" name="Rectangle: Rounded Corners 63">
                <a:extLst>
                  <a:ext uri="{FF2B5EF4-FFF2-40B4-BE49-F238E27FC236}">
                    <a16:creationId xmlns:a16="http://schemas.microsoft.com/office/drawing/2014/main" id="{80EBE975-7773-902D-D0CA-06F8B96B4205}"/>
                  </a:ext>
                </a:extLst>
              </p:cNvPr>
              <p:cNvSpPr/>
              <p:nvPr/>
            </p:nvSpPr>
            <p:spPr>
              <a:xfrm>
                <a:off x="5504603" y="3684083"/>
                <a:ext cx="1220895" cy="2192274"/>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تقديم خدمات استشارية والدعم الفني لتطوير رؤية موحدة لوزارة البيئة والمياه والزراعة </a:t>
                </a:r>
              </a:p>
            </p:txBody>
          </p:sp>
          <p:sp>
            <p:nvSpPr>
              <p:cNvPr id="67" name="Rectangle: Rounded Corners 66">
                <a:extLst>
                  <a:ext uri="{FF2B5EF4-FFF2-40B4-BE49-F238E27FC236}">
                    <a16:creationId xmlns:a16="http://schemas.microsoft.com/office/drawing/2014/main" id="{A0F315F2-B715-ED2A-4D93-9C8F42CA97B7}"/>
                  </a:ext>
                </a:extLst>
              </p:cNvPr>
              <p:cNvSpPr/>
              <p:nvPr/>
            </p:nvSpPr>
            <p:spPr>
              <a:xfrm>
                <a:off x="6928837" y="3685069"/>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ctr" defTabSz="1371600" rtl="1">
                  <a:spcBef>
                    <a:spcPct val="20000"/>
                  </a:spcBef>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تطوير معايير ضم الشركات الوطنية الواعدة والرائدة</a:t>
                </a:r>
              </a:p>
            </p:txBody>
          </p:sp>
          <p:sp>
            <p:nvSpPr>
              <p:cNvPr id="69" name="Rectangle: Rounded Corners 68">
                <a:extLst>
                  <a:ext uri="{FF2B5EF4-FFF2-40B4-BE49-F238E27FC236}">
                    <a16:creationId xmlns:a16="http://schemas.microsoft.com/office/drawing/2014/main" id="{BB77B13C-5073-985A-BF8C-0C677B819793}"/>
                  </a:ext>
                </a:extLst>
              </p:cNvPr>
              <p:cNvSpPr/>
              <p:nvPr/>
            </p:nvSpPr>
            <p:spPr>
              <a:xfrm>
                <a:off x="8353070" y="3686054"/>
                <a:ext cx="1220895" cy="2224281"/>
              </a:xfrm>
              <a:prstGeom prst="roundRect">
                <a:avLst>
                  <a:gd name="adj" fmla="val 4447"/>
                </a:avLst>
              </a:prstGeom>
              <a:noFill/>
              <a:ln w="127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algn="justLow" defTabSz="1371600" rtl="1">
                  <a:buClr>
                    <a:srgbClr val="27CED7"/>
                  </a:buClr>
                  <a:buSzPct val="150000"/>
                  <a:defRPr/>
                </a:pPr>
                <a:r>
                  <a:rPr lang="ar-SA" sz="1200" b="1">
                    <a:solidFill>
                      <a:srgbClr val="17636F"/>
                    </a:solidFill>
                    <a:latin typeface="Sakkal Majalla" panose="02000000000000000000" pitchFamily="2" charset="-78"/>
                    <a:cs typeface="Sakkal Majalla" panose="02000000000000000000" pitchFamily="2" charset="-78"/>
                  </a:rPr>
                  <a:t>تطوير خدمات لإجراءات بوكالة وزارة الداخلية للشؤون العسكرية المرحلة الاولى</a:t>
                </a:r>
              </a:p>
            </p:txBody>
          </p:sp>
          <p:sp>
            <p:nvSpPr>
              <p:cNvPr id="71" name="TextBox 70">
                <a:extLst>
                  <a:ext uri="{FF2B5EF4-FFF2-40B4-BE49-F238E27FC236}">
                    <a16:creationId xmlns:a16="http://schemas.microsoft.com/office/drawing/2014/main" id="{025A4BDA-103F-5811-AA3C-FD0D2B584295}"/>
                  </a:ext>
                </a:extLst>
              </p:cNvPr>
              <p:cNvSpPr txBox="1"/>
              <p:nvPr/>
            </p:nvSpPr>
            <p:spPr>
              <a:xfrm>
                <a:off x="9777305" y="3680144"/>
                <a:ext cx="1220895" cy="2224281"/>
              </a:xfrm>
              <a:prstGeom prst="rect">
                <a:avLst/>
              </a:prstGeom>
              <a:noFill/>
              <a:ln>
                <a:solidFill>
                  <a:schemeClr val="accent6">
                    <a:lumMod val="75000"/>
                  </a:schemeClr>
                </a:solidFill>
                <a:prstDash val="sysDash"/>
              </a:ln>
            </p:spPr>
            <p:txBody>
              <a:bodyPr wrap="square" anchor="t">
                <a:noAutofit/>
              </a:bodyPr>
              <a:lstStyle/>
              <a:p>
                <a:pPr algn="justLow" defTabSz="1371600" rtl="1">
                  <a:spcBef>
                    <a:spcPct val="20000"/>
                  </a:spcBef>
                  <a:buClr>
                    <a:srgbClr val="27CED7"/>
                  </a:buClr>
                  <a:buSzPct val="150000"/>
                  <a:defRPr/>
                </a:pPr>
                <a:r>
                  <a:rPr lang="ar-SA" sz="1200" b="1">
                    <a:solidFill>
                      <a:srgbClr val="17636F"/>
                    </a:solidFill>
                    <a:latin typeface="Sakkal Majalla" panose="02000000000000000000" pitchFamily="2" charset="-78"/>
                    <a:ea typeface="+mn-ea"/>
                    <a:cs typeface="Sakkal Majalla" panose="02000000000000000000" pitchFamily="2" charset="-78"/>
                  </a:rPr>
                  <a:t>تطوير الخدمات الإلكترونية لإدارة المشاريع وتقديم الدعم التقني والاستراتيجي للوزارة</a:t>
                </a:r>
              </a:p>
            </p:txBody>
          </p:sp>
        </p:grpSp>
        <p:sp>
          <p:nvSpPr>
            <p:cNvPr id="72" name="TextBox 71">
              <a:extLst>
                <a:ext uri="{FF2B5EF4-FFF2-40B4-BE49-F238E27FC236}">
                  <a16:creationId xmlns:a16="http://schemas.microsoft.com/office/drawing/2014/main" id="{A14526DD-2E73-2AE9-2307-911CE4EE7230}"/>
                </a:ext>
              </a:extLst>
            </p:cNvPr>
            <p:cNvSpPr txBox="1"/>
            <p:nvPr/>
          </p:nvSpPr>
          <p:spPr>
            <a:xfrm>
              <a:off x="1231902" y="1745453"/>
              <a:ext cx="1220895" cy="1308992"/>
            </a:xfrm>
            <a:prstGeom prst="rect">
              <a:avLst/>
            </a:prstGeom>
            <a:noFill/>
            <a:ln w="12700">
              <a:solidFill>
                <a:schemeClr val="accent6">
                  <a:lumMod val="75000"/>
                </a:schemeClr>
              </a:solidFill>
              <a:prstDash val="sysDash"/>
            </a:ln>
          </p:spPr>
          <p:txBody>
            <a:bodyPr wrap="square" rtlCol="0">
              <a:noAutofit/>
            </a:bodyPr>
            <a:lstStyle/>
            <a:p>
              <a:pPr algn="justLow" defTabSz="1371587" rtl="1">
                <a:defRPr/>
              </a:pPr>
              <a:r>
                <a:rPr lang="ar-SA" sz="1200" b="1">
                  <a:solidFill>
                    <a:srgbClr val="17636F"/>
                  </a:solidFill>
                  <a:latin typeface="Sakkal Majalla" panose="02000000000000000000" pitchFamily="2" charset="-78"/>
                  <a:cs typeface="Sakkal Majalla" panose="02000000000000000000" pitchFamily="2" charset="-78"/>
                </a:rPr>
                <a:t>المرحلة الثانية لمشروع التحول الرقمي في وزارة الصناعة</a:t>
              </a:r>
            </a:p>
          </p:txBody>
        </p:sp>
        <p:pic>
          <p:nvPicPr>
            <p:cNvPr id="73" name="Picture 72">
              <a:extLst>
                <a:ext uri="{FF2B5EF4-FFF2-40B4-BE49-F238E27FC236}">
                  <a16:creationId xmlns:a16="http://schemas.microsoft.com/office/drawing/2014/main" id="{0A6D4715-69E1-50F3-CA7B-D3E52290A864}"/>
                </a:ext>
              </a:extLst>
            </p:cNvPr>
            <p:cNvPicPr>
              <a:picLocks noChangeAspect="1"/>
            </p:cNvPicPr>
            <p:nvPr/>
          </p:nvPicPr>
          <p:blipFill>
            <a:blip r:embed="rId4"/>
            <a:stretch>
              <a:fillRect/>
            </a:stretch>
          </p:blipFill>
          <p:spPr>
            <a:xfrm>
              <a:off x="1289262" y="1307683"/>
              <a:ext cx="1192486" cy="377470"/>
            </a:xfrm>
            <a:prstGeom prst="rect">
              <a:avLst/>
            </a:prstGeom>
          </p:spPr>
        </p:pic>
        <p:pic>
          <p:nvPicPr>
            <p:cNvPr id="74" name="Picture 4">
              <a:extLst>
                <a:ext uri="{FF2B5EF4-FFF2-40B4-BE49-F238E27FC236}">
                  <a16:creationId xmlns:a16="http://schemas.microsoft.com/office/drawing/2014/main" id="{32E18886-A7DD-996F-23C9-250611BE1991}"/>
                </a:ext>
              </a:extLst>
            </p:cNvPr>
            <p:cNvPicPr>
              <a:picLocks noChangeAspect="1"/>
            </p:cNvPicPr>
            <p:nvPr/>
          </p:nvPicPr>
          <p:blipFill>
            <a:blip r:embed="rId5"/>
            <a:stretch>
              <a:fillRect/>
            </a:stretch>
          </p:blipFill>
          <p:spPr>
            <a:xfrm>
              <a:off x="9936361" y="1307683"/>
              <a:ext cx="980330" cy="296615"/>
            </a:xfrm>
            <a:prstGeom prst="rect">
              <a:avLst/>
            </a:prstGeom>
          </p:spPr>
        </p:pic>
        <p:pic>
          <p:nvPicPr>
            <p:cNvPr id="75" name="Picture 74">
              <a:extLst>
                <a:ext uri="{FF2B5EF4-FFF2-40B4-BE49-F238E27FC236}">
                  <a16:creationId xmlns:a16="http://schemas.microsoft.com/office/drawing/2014/main" id="{058CFAD4-F757-03E7-39D8-B474174DDEF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212537" y="1201679"/>
              <a:ext cx="640203" cy="538951"/>
            </a:xfrm>
            <a:prstGeom prst="rect">
              <a:avLst/>
            </a:prstGeom>
          </p:spPr>
        </p:pic>
        <p:pic>
          <p:nvPicPr>
            <p:cNvPr id="77" name="Picture 76">
              <a:extLst>
                <a:ext uri="{FF2B5EF4-FFF2-40B4-BE49-F238E27FC236}">
                  <a16:creationId xmlns:a16="http://schemas.microsoft.com/office/drawing/2014/main" id="{21144D85-8DAB-CD56-C2F5-D8D20F0FC3B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775" t="11798" r="15383" b="12629"/>
            <a:stretch/>
          </p:blipFill>
          <p:spPr bwMode="auto">
            <a:xfrm>
              <a:off x="4203820" y="1269992"/>
              <a:ext cx="898937" cy="415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DC177EEB-E1FC-7774-456C-694DEE34B15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612243" y="3103652"/>
              <a:ext cx="640203" cy="538951"/>
            </a:xfrm>
            <a:prstGeom prst="rect">
              <a:avLst/>
            </a:prstGeom>
          </p:spPr>
        </p:pic>
        <p:pic>
          <p:nvPicPr>
            <p:cNvPr id="79" name="Picture 11" descr="Logo, company name&#10;&#10;Description automatically generated">
              <a:extLst>
                <a:ext uri="{FF2B5EF4-FFF2-40B4-BE49-F238E27FC236}">
                  <a16:creationId xmlns:a16="http://schemas.microsoft.com/office/drawing/2014/main" id="{AA954025-FB4A-5C47-1BE1-B278FDF185D6}"/>
                </a:ext>
              </a:extLst>
            </p:cNvPr>
            <p:cNvPicPr>
              <a:picLocks noChangeAspect="1"/>
            </p:cNvPicPr>
            <p:nvPr/>
          </p:nvPicPr>
          <p:blipFill>
            <a:blip r:embed="rId8"/>
            <a:stretch>
              <a:fillRect/>
            </a:stretch>
          </p:blipFill>
          <p:spPr>
            <a:xfrm>
              <a:off x="7142644" y="3183791"/>
              <a:ext cx="737008" cy="444394"/>
            </a:xfrm>
            <a:prstGeom prst="rect">
              <a:avLst/>
            </a:prstGeom>
          </p:spPr>
        </p:pic>
        <p:pic>
          <p:nvPicPr>
            <p:cNvPr id="80" name="Picture 6" descr="170 وظيفة شاغرة للجنسين في وزارة البيئة | صحيفة المواطن الإلكترونية">
              <a:extLst>
                <a:ext uri="{FF2B5EF4-FFF2-40B4-BE49-F238E27FC236}">
                  <a16:creationId xmlns:a16="http://schemas.microsoft.com/office/drawing/2014/main" id="{C5FDECF3-86CE-086E-1EB2-5E9970909C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58184"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مجموعة 11">
              <a:extLst>
                <a:ext uri="{FF2B5EF4-FFF2-40B4-BE49-F238E27FC236}">
                  <a16:creationId xmlns:a16="http://schemas.microsoft.com/office/drawing/2014/main" id="{3DDCC012-C6B9-E0AC-E053-66065C505E91}"/>
                </a:ext>
              </a:extLst>
            </p:cNvPr>
            <p:cNvGrpSpPr/>
            <p:nvPr/>
          </p:nvGrpSpPr>
          <p:grpSpPr>
            <a:xfrm>
              <a:off x="4392326" y="3193599"/>
              <a:ext cx="593181" cy="440295"/>
              <a:chOff x="9979819" y="108620"/>
              <a:chExt cx="2043112" cy="1688231"/>
            </a:xfrm>
          </p:grpSpPr>
          <p:sp>
            <p:nvSpPr>
              <p:cNvPr id="82" name="مستطيل 13">
                <a:extLst>
                  <a:ext uri="{FF2B5EF4-FFF2-40B4-BE49-F238E27FC236}">
                    <a16:creationId xmlns:a16="http://schemas.microsoft.com/office/drawing/2014/main" id="{AF2EE010-219C-F272-962D-43911DC3A2D5}"/>
                  </a:ext>
                </a:extLst>
              </p:cNvPr>
              <p:cNvSpPr/>
              <p:nvPr/>
            </p:nvSpPr>
            <p:spPr>
              <a:xfrm>
                <a:off x="9979819" y="350044"/>
                <a:ext cx="2043112" cy="1314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a:ln>
                    <a:noFill/>
                  </a:ln>
                  <a:solidFill>
                    <a:prstClr val="white"/>
                  </a:solidFill>
                  <a:effectLst/>
                  <a:uLnTx/>
                  <a:uFillTx/>
                  <a:latin typeface="Sakkal Majalla" panose="02000000000000000000" pitchFamily="2" charset="-78"/>
                  <a:cs typeface="Sakkal Majalla" panose="02000000000000000000" pitchFamily="2" charset="-78"/>
                </a:endParaRPr>
              </a:p>
            </p:txBody>
          </p:sp>
          <p:pic>
            <p:nvPicPr>
              <p:cNvPr id="83" name="صورة 14" descr="صورة تحتوي على نص, خارجي, علامة&#10;&#10;تم إنشاء الوصف تلقائياً">
                <a:extLst>
                  <a:ext uri="{FF2B5EF4-FFF2-40B4-BE49-F238E27FC236}">
                    <a16:creationId xmlns:a16="http://schemas.microsoft.com/office/drawing/2014/main" id="{B6439EF5-2CC3-BAFE-99F2-3FE871867573}"/>
                  </a:ext>
                </a:extLst>
              </p:cNvPr>
              <p:cNvPicPr>
                <a:picLocks noChangeAspect="1"/>
              </p:cNvPicPr>
              <p:nvPr/>
            </p:nvPicPr>
            <p:blipFill>
              <a:blip r:embed="rId10"/>
              <a:stretch>
                <a:fillRect/>
              </a:stretch>
            </p:blipFill>
            <p:spPr>
              <a:xfrm>
                <a:off x="10157259" y="108620"/>
                <a:ext cx="1688231" cy="1688231"/>
              </a:xfrm>
              <a:prstGeom prst="rect">
                <a:avLst/>
              </a:prstGeom>
            </p:spPr>
          </p:pic>
        </p:grpSp>
        <p:pic>
          <p:nvPicPr>
            <p:cNvPr id="84" name="Picture 4" descr="وزارة الشؤون البلدية والقروية والإسكان- المملكة العربية السعودية">
              <a:extLst>
                <a:ext uri="{FF2B5EF4-FFF2-40B4-BE49-F238E27FC236}">
                  <a16:creationId xmlns:a16="http://schemas.microsoft.com/office/drawing/2014/main" id="{D5A62523-A4D4-8B5A-CE68-0DBCD60D915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05198" y="3086351"/>
              <a:ext cx="595634" cy="5562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3CBDBC9-CF69-5EE0-E553-2EA1639B0907}"/>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537116" y="3103652"/>
              <a:ext cx="640203" cy="538951"/>
            </a:xfrm>
            <a:prstGeom prst="rect">
              <a:avLst/>
            </a:prstGeom>
          </p:spPr>
        </p:pic>
        <p:pic>
          <p:nvPicPr>
            <p:cNvPr id="2" name="Picture 6" descr="170 وظيفة شاغرة للجنسين في وزارة البيئة | صحيفة المواطن الإلكترونية">
              <a:extLst>
                <a:ext uri="{FF2B5EF4-FFF2-40B4-BE49-F238E27FC236}">
                  <a16:creationId xmlns:a16="http://schemas.microsoft.com/office/drawing/2014/main" id="{102A2BD5-FC4C-B852-5E65-AB9F33D058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936361" y="3155380"/>
              <a:ext cx="877783" cy="501215"/>
            </a:xfrm>
            <a:prstGeom prst="rect">
              <a:avLst/>
            </a:prstGeom>
            <a:noFill/>
            <a:extLst>
              <a:ext uri="{909E8E84-426E-40DD-AFC4-6F175D3DCCD1}">
                <a14:hiddenFill xmlns:a14="http://schemas.microsoft.com/office/drawing/2010/main">
                  <a:solidFill>
                    <a:srgbClr val="FFFFFF"/>
                  </a:solidFill>
                </a14:hiddenFill>
              </a:ext>
            </a:extLst>
          </p:spPr>
        </p:pic>
      </p:grpSp>
      <p:sp>
        <p:nvSpPr>
          <p:cNvPr id="90" name="Title 4">
            <a:extLst>
              <a:ext uri="{FF2B5EF4-FFF2-40B4-BE49-F238E27FC236}">
                <a16:creationId xmlns:a16="http://schemas.microsoft.com/office/drawing/2014/main" id="{27B79E1A-CADD-D032-D61C-40D99716743F}"/>
              </a:ext>
            </a:extLst>
          </p:cNvPr>
          <p:cNvSpPr txBox="1">
            <a:spLocks/>
          </p:cNvSpPr>
          <p:nvPr/>
        </p:nvSpPr>
        <p:spPr>
          <a:xfrm>
            <a:off x="565819" y="6004171"/>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JO" sz="1400" b="1">
                <a:latin typeface="Sakkal Majalla" panose="02000000000000000000" pitchFamily="2" charset="-78"/>
                <a:cs typeface="Sakkal Majalla" panose="02000000000000000000" pitchFamily="2" charset="-78"/>
              </a:rPr>
              <a:t>*تفاصيل المشاريع في الملحقات </a:t>
            </a:r>
            <a:endParaRPr lang="ar-SA" sz="1400" b="1">
              <a:latin typeface="Sakkal Majalla" panose="02000000000000000000" pitchFamily="2" charset="-78"/>
              <a:cs typeface="Sakkal Majalla" panose="02000000000000000000" pitchFamily="2" charset="-78"/>
            </a:endParaRPr>
          </a:p>
        </p:txBody>
      </p:sp>
      <p:pic>
        <p:nvPicPr>
          <p:cNvPr id="14" name="Graphic 13">
            <a:extLst>
              <a:ext uri="{FF2B5EF4-FFF2-40B4-BE49-F238E27FC236}">
                <a16:creationId xmlns:a16="http://schemas.microsoft.com/office/drawing/2014/main" id="{D75E1273-084F-6D69-F06D-CE2AB58AFF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33080" y="1403870"/>
            <a:ext cx="1134698" cy="235676"/>
          </a:xfrm>
          <a:prstGeom prst="rect">
            <a:avLst/>
          </a:prstGeom>
        </p:spPr>
      </p:pic>
    </p:spTree>
    <p:extLst>
      <p:ext uri="{BB962C8B-B14F-4D97-AF65-F5344CB8AC3E}">
        <p14:creationId xmlns:p14="http://schemas.microsoft.com/office/powerpoint/2010/main" val="89306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3BCD162-564E-E3A8-14CA-942F90248806}"/>
              </a:ext>
            </a:extLst>
          </p:cNvPr>
          <p:cNvSpPr/>
          <p:nvPr/>
        </p:nvSpPr>
        <p:spPr>
          <a:xfrm>
            <a:off x="1110343" y="966783"/>
            <a:ext cx="10758125" cy="977191"/>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2000" b="1"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تسعى الهيئة الملكية لمدينة الرياض إلى تعيين جهة استشارية تتولى مهمة حصر متطلبات تقديم إدارة خدمات تكنولوجيا المعلومات وتجديد التراخيص بمشروع الملك عبد العزيز للنقل العام في الرياض ولمدة 4 سنوات وذلك من خلال 4 حزم عمل*</a:t>
            </a:r>
          </a:p>
        </p:txBody>
      </p:sp>
      <p:grpSp>
        <p:nvGrpSpPr>
          <p:cNvPr id="6" name="Group 5">
            <a:extLst>
              <a:ext uri="{FF2B5EF4-FFF2-40B4-BE49-F238E27FC236}">
                <a16:creationId xmlns:a16="http://schemas.microsoft.com/office/drawing/2014/main" id="{4645989A-AA00-4F6A-0653-0FC64A7C0F53}"/>
              </a:ext>
            </a:extLst>
          </p:cNvPr>
          <p:cNvGrpSpPr/>
          <p:nvPr/>
        </p:nvGrpSpPr>
        <p:grpSpPr>
          <a:xfrm>
            <a:off x="724598" y="2163006"/>
            <a:ext cx="10987028" cy="3541108"/>
            <a:chOff x="4359021" y="1681978"/>
            <a:chExt cx="7081873" cy="2282480"/>
          </a:xfrm>
        </p:grpSpPr>
        <p:sp>
          <p:nvSpPr>
            <p:cNvPr id="2" name="Rectangle 1">
              <a:extLst>
                <a:ext uri="{FF2B5EF4-FFF2-40B4-BE49-F238E27FC236}">
                  <a16:creationId xmlns:a16="http://schemas.microsoft.com/office/drawing/2014/main" id="{E6FF1F80-1BC9-0B76-D12C-DCD6C0FA7745}"/>
                </a:ext>
              </a:extLst>
            </p:cNvPr>
            <p:cNvSpPr/>
            <p:nvPr/>
          </p:nvSpPr>
          <p:spPr>
            <a:xfrm>
              <a:off x="7938868" y="1681978"/>
              <a:ext cx="3502025" cy="1097280"/>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1: نضج مركز بيانات </a:t>
              </a:r>
              <a:r>
                <a:rPr lang="en-US" sz="2000" b="1" kern="1200">
                  <a:solidFill>
                    <a:srgbClr val="FFFFFF"/>
                  </a:solidFill>
                  <a:latin typeface="Sakkal Majalla" panose="02000000000000000000" pitchFamily="2" charset="-78"/>
                  <a:cs typeface="Sakkal Majalla" panose="02000000000000000000" pitchFamily="2" charset="-78"/>
                </a:rPr>
                <a:t>TCC </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وتشمل تحسين بيئة مركز البيانات من خلال مبادرات استراتيجية، بما في ذلك هندسة الأعمال، واستمرارية الأعمال، واستشارات أمن المعلومات</a:t>
              </a:r>
            </a:p>
          </p:txBody>
        </p:sp>
        <p:sp>
          <p:nvSpPr>
            <p:cNvPr id="4" name="Rectangle 3">
              <a:extLst>
                <a:ext uri="{FF2B5EF4-FFF2-40B4-BE49-F238E27FC236}">
                  <a16:creationId xmlns:a16="http://schemas.microsoft.com/office/drawing/2014/main" id="{F8AB8010-5787-90FE-866F-743EA121E339}"/>
                </a:ext>
              </a:extLst>
            </p:cNvPr>
            <p:cNvSpPr/>
            <p:nvPr/>
          </p:nvSpPr>
          <p:spPr>
            <a:xfrm>
              <a:off x="4359021" y="1681978"/>
              <a:ext cx="3502025" cy="1097280"/>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r"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حزمة 2: تحسين ودمج</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 </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عبر منظمة </a:t>
              </a:r>
              <a:r>
                <a:rPr lang="en-US" sz="2000" b="1" kern="1200">
                  <a:solidFill>
                    <a:srgbClr val="FFFFFF"/>
                  </a:solidFill>
                  <a:latin typeface="Sakkal Majalla" panose="02000000000000000000" pitchFamily="2" charset="-78"/>
                  <a:cs typeface="Sakkal Majalla" panose="02000000000000000000" pitchFamily="2" charset="-78"/>
                </a:rPr>
                <a:t>ITSM</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r" defTabSz="1018824" rtl="1" eaLnBrk="1" fontAlgn="auto" latinLnBrk="0" hangingPunct="1">
                <a:lnSpc>
                  <a:spcPct val="100000"/>
                </a:lnSpc>
                <a:spcBef>
                  <a:spcPts val="0"/>
                </a:spcBef>
                <a:spcAft>
                  <a:spcPts val="0"/>
                </a:spcAft>
                <a:buClrTx/>
                <a:buSzTx/>
                <a:buFontTx/>
                <a:buNone/>
                <a:tabLst/>
                <a:defRPr/>
              </a:pPr>
              <a:r>
                <a:rPr lang="ar-SA" sz="2000" kern="1200">
                  <a:solidFill>
                    <a:srgbClr val="FFFFFF"/>
                  </a:solidFill>
                  <a:latin typeface="Sakkal Majalla" panose="02000000000000000000" pitchFamily="2" charset="-78"/>
                  <a:cs typeface="Sakkal Majalla" panose="02000000000000000000" pitchFamily="2" charset="-78"/>
                </a:rPr>
                <a:t> تنفيذ مبادئ </a:t>
              </a:r>
              <a:r>
                <a:rPr lang="en-US" sz="2000" kern="1200">
                  <a:solidFill>
                    <a:srgbClr val="FFFFFF"/>
                  </a:solidFill>
                  <a:latin typeface="Sakkal Majalla" panose="02000000000000000000" pitchFamily="2" charset="-78"/>
                  <a:cs typeface="Sakkal Majalla" panose="02000000000000000000" pitchFamily="2" charset="-78"/>
                </a:rPr>
                <a:t>ITIL </a:t>
              </a:r>
              <a:r>
                <a:rPr lang="ar-SA" sz="2000" kern="1200">
                  <a:solidFill>
                    <a:srgbClr val="FFFFFF"/>
                  </a:solidFill>
                  <a:latin typeface="Sakkal Majalla" panose="02000000000000000000" pitchFamily="2" charset="-78"/>
                  <a:cs typeface="Sakkal Majalla" panose="02000000000000000000" pitchFamily="2" charset="-78"/>
                </a:rPr>
                <a:t> داخل منظمة </a:t>
              </a:r>
              <a:r>
                <a:rPr lang="en-US" sz="2000" kern="1200">
                  <a:solidFill>
                    <a:srgbClr val="FFFFFF"/>
                  </a:solidFill>
                  <a:latin typeface="Sakkal Majalla" panose="02000000000000000000" pitchFamily="2" charset="-78"/>
                  <a:cs typeface="Sakkal Majalla" panose="02000000000000000000" pitchFamily="2" charset="-78"/>
                </a:rPr>
                <a:t>ITSM</a:t>
              </a:r>
              <a:r>
                <a:rPr lang="ar-SA" sz="2000" kern="1200">
                  <a:solidFill>
                    <a:srgbClr val="FFFFFF"/>
                  </a:solidFill>
                  <a:latin typeface="Sakkal Majalla" panose="02000000000000000000" pitchFamily="2" charset="-78"/>
                  <a:cs typeface="Sakkal Majalla" panose="02000000000000000000" pitchFamily="2" charset="-78"/>
                </a:rPr>
                <a:t> لـ </a:t>
              </a:r>
              <a:r>
                <a:rPr lang="en-US" sz="2000" kern="1200">
                  <a:solidFill>
                    <a:srgbClr val="FFFFFF"/>
                  </a:solidFill>
                  <a:latin typeface="Sakkal Majalla" panose="02000000000000000000" pitchFamily="2" charset="-78"/>
                  <a:cs typeface="Sakkal Majalla" panose="02000000000000000000" pitchFamily="2" charset="-78"/>
                </a:rPr>
                <a:t>TCC ،</a:t>
              </a:r>
              <a:r>
                <a:rPr lang="ar-SA" sz="2000" kern="1200">
                  <a:solidFill>
                    <a:srgbClr val="FFFFFF"/>
                  </a:solidFill>
                  <a:latin typeface="Sakkal Majalla" panose="02000000000000000000" pitchFamily="2" charset="-78"/>
                  <a:cs typeface="Sakkal Majalla" panose="02000000000000000000" pitchFamily="2" charset="-78"/>
                </a:rPr>
                <a:t>مع التركيز على تقديم القيمة، والمواءمة، والتحسين المستمر. تتضمن تحسينات تكرارية عبر إدارة التغيير، وكتالوج الخدمات، وإدارة الحوادث والمشكلات</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938869" y="2859071"/>
              <a:ext cx="3502025" cy="1097280"/>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3: نضج خدمة إدارة خدمات تقنية المعلومات في </a:t>
              </a:r>
              <a:r>
                <a:rPr lang="en-US" sz="2000" b="1" kern="1200">
                  <a:solidFill>
                    <a:srgbClr val="FFFFFF"/>
                  </a:solidFill>
                  <a:latin typeface="Sakkal Majalla" panose="02000000000000000000" pitchFamily="2" charset="-78"/>
                  <a:cs typeface="Sakkal Majalla" panose="02000000000000000000" pitchFamily="2" charset="-78"/>
                </a:rPr>
                <a:t>TCC</a:t>
              </a:r>
            </a:p>
            <a:p>
              <a:pPr algn="r"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إدارة البنية التحتية لتكنولوجيا المعلومات، وعمليات النظام، والحوكمة، والبريد الإلكتروني، وخدمات النطاق، وواجهة أمان المعلومات</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10" name="Rectangle 9">
              <a:extLst>
                <a:ext uri="{FF2B5EF4-FFF2-40B4-BE49-F238E27FC236}">
                  <a16:creationId xmlns:a16="http://schemas.microsoft.com/office/drawing/2014/main" id="{BC613152-7D88-3A40-C76F-253CC3E01B9F}"/>
                </a:ext>
              </a:extLst>
            </p:cNvPr>
            <p:cNvSpPr/>
            <p:nvPr/>
          </p:nvSpPr>
          <p:spPr>
            <a:xfrm>
              <a:off x="4359021" y="2867178"/>
              <a:ext cx="3502025" cy="1097280"/>
            </a:xfrm>
            <a:prstGeom prst="rect">
              <a:avLst/>
            </a:prstGeom>
            <a:solidFill>
              <a:schemeClr val="tx1">
                <a:lumMod val="85000"/>
                <a:lumOff val="1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r"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حزمة 4: التراخيص والاشتراكات</a:t>
              </a:r>
            </a:p>
            <a:p>
              <a:pPr algn="r" defTabSz="1018824" rtl="1" hangingPunct="1">
                <a:defRPr/>
              </a:pPr>
              <a:endParaRPr lang="ar-SA" sz="2000" kern="1200">
                <a:solidFill>
                  <a:srgbClr val="FFFFFF"/>
                </a:solidFill>
                <a:latin typeface="Sakkal Majalla" panose="02000000000000000000" pitchFamily="2" charset="-78"/>
                <a:cs typeface="Sakkal Majalla" panose="02000000000000000000" pitchFamily="2" charset="-78"/>
              </a:endParaRPr>
            </a:p>
            <a:p>
              <a:pPr algn="r"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تهدف الى تبسيط عمليات التوريد وتوحيد التجديدات السنوية لمدة 4 سنوات</a:t>
              </a:r>
            </a:p>
          </p:txBody>
        </p:sp>
      </p:grpSp>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ar-SA" sz="2400" b="1">
                <a:solidFill>
                  <a:schemeClr val="accent2"/>
                </a:solidFill>
                <a:latin typeface="Sakkal Majalla" panose="02000000000000000000" pitchFamily="2" charset="-78"/>
                <a:cs typeface="Sakkal Majalla" panose="02000000000000000000" pitchFamily="2" charset="-78"/>
              </a:rPr>
              <a:t>نطاق العمل</a:t>
            </a:r>
          </a:p>
        </p:txBody>
      </p:sp>
      <p:sp>
        <p:nvSpPr>
          <p:cNvPr id="12" name="Rectangle 11">
            <a:extLst>
              <a:ext uri="{FF2B5EF4-FFF2-40B4-BE49-F238E27FC236}">
                <a16:creationId xmlns:a16="http://schemas.microsoft.com/office/drawing/2014/main" id="{7A9BE82D-EE1E-291B-4486-3BF110BB9989}"/>
              </a:ext>
            </a:extLst>
          </p:cNvPr>
          <p:cNvSpPr/>
          <p:nvPr/>
        </p:nvSpPr>
        <p:spPr>
          <a:xfrm>
            <a:off x="1110343" y="6063994"/>
            <a:ext cx="10758125" cy="303929"/>
          </a:xfrm>
          <a:prstGeom prst="rect">
            <a:avLst/>
          </a:prstGeom>
        </p:spPr>
        <p:txBody>
          <a:bodyPr wrap="square">
            <a:spAutoFit/>
          </a:bodyPr>
          <a:lstStyle/>
          <a:p>
            <a:pPr marL="0" marR="0" lvl="0" indent="0" algn="justLow" defTabSz="457200" rtl="1" eaLnBrk="1" fontAlgn="auto" latinLnBrk="0" hangingPunct="1">
              <a:lnSpc>
                <a:spcPct val="150000"/>
              </a:lnSpc>
              <a:spcBef>
                <a:spcPts val="0"/>
              </a:spcBef>
              <a:spcAft>
                <a:spcPts val="0"/>
              </a:spcAft>
              <a:buClrTx/>
              <a:buSzTx/>
              <a:buFontTx/>
              <a:buNone/>
              <a:tabLst/>
              <a:defRPr/>
            </a:pP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a:t>
            </a:r>
            <a:r>
              <a:rPr kumimoji="0" lang="en-US"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أثناء جلسة الاسئلة تم ابلاغنا بأن الكراسة المعلنة في منصة إعتماد ليست النهائية وأنه تم إلغاء الحزمة رقم 5 الخاصة بإدارة التعافي من الكوارث</a:t>
            </a:r>
          </a:p>
        </p:txBody>
      </p:sp>
    </p:spTree>
    <p:extLst>
      <p:ext uri="{BB962C8B-B14F-4D97-AF65-F5344CB8AC3E}">
        <p14:creationId xmlns:p14="http://schemas.microsoft.com/office/powerpoint/2010/main" val="2590152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TotalTime>
  <Words>851</Words>
  <Application>Microsoft Macintosh PowerPoint</Application>
  <PresentationFormat>Widescreen</PresentationFormat>
  <Paragraphs>82</Paragraphs>
  <Slides>9</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vt:i4>
      </vt:variant>
    </vt:vector>
  </HeadingPairs>
  <TitlesOfParts>
    <vt:vector size="23" baseType="lpstr">
      <vt:lpstr>A Jannat LT</vt:lpstr>
      <vt:lpstr>Aptos Display</vt:lpstr>
      <vt:lpstr>Arial</vt:lpstr>
      <vt:lpstr>Calibri</vt:lpstr>
      <vt:lpstr>Calibri Light</vt:lpstr>
      <vt:lpstr>DIN Next LT Arabic</vt:lpstr>
      <vt:lpstr>DIN Next LT Arabic Light</vt:lpstr>
      <vt:lpstr>Helvetica</vt:lpstr>
      <vt:lpstr>Janna LT</vt:lpstr>
      <vt:lpstr>Sakkal Majalla</vt:lpstr>
      <vt:lpstr>Tajawal</vt:lpstr>
      <vt:lpstr>Office Theme</vt: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Mostanteq</dc:creator>
  <cp:lastModifiedBy>Aous Abdo</cp:lastModifiedBy>
  <cp:revision>5</cp:revision>
  <dcterms:modified xsi:type="dcterms:W3CDTF">2024-10-05T14:20:04Z</dcterms:modified>
</cp:coreProperties>
</file>